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71" r:id="rId6"/>
    <p:sldId id="260" r:id="rId7"/>
    <p:sldId id="281" r:id="rId8"/>
    <p:sldId id="261" r:id="rId9"/>
    <p:sldId id="262" r:id="rId10"/>
    <p:sldId id="263" r:id="rId11"/>
    <p:sldId id="264" r:id="rId12"/>
    <p:sldId id="265" r:id="rId13"/>
    <p:sldId id="266" r:id="rId14"/>
    <p:sldId id="267" r:id="rId15"/>
    <p:sldId id="268" r:id="rId16"/>
    <p:sldId id="269" r:id="rId17"/>
    <p:sldId id="270" r:id="rId18"/>
    <p:sldId id="272" r:id="rId19"/>
    <p:sldId id="273" r:id="rId20"/>
    <p:sldId id="274" r:id="rId21"/>
    <p:sldId id="275" r:id="rId22"/>
    <p:sldId id="276" r:id="rId23"/>
    <p:sldId id="277" r:id="rId24"/>
    <p:sldId id="278" r:id="rId25"/>
    <p:sldId id="280"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E30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66"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2CECA-C2A4-4CF1-B119-0E4E41E1FC81}"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0C984-4511-4D42-A2EF-7467DE6361E2}" type="slidenum">
              <a:rPr lang="en-US" smtClean="0"/>
              <a:t>‹#›</a:t>
            </a:fld>
            <a:endParaRPr lang="en-US"/>
          </a:p>
        </p:txBody>
      </p:sp>
    </p:spTree>
    <p:extLst>
      <p:ext uri="{BB962C8B-B14F-4D97-AF65-F5344CB8AC3E}">
        <p14:creationId xmlns:p14="http://schemas.microsoft.com/office/powerpoint/2010/main" val="2993217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2CECA-C2A4-4CF1-B119-0E4E41E1FC81}"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0C984-4511-4D42-A2EF-7467DE6361E2}" type="slidenum">
              <a:rPr lang="en-US" smtClean="0"/>
              <a:t>‹#›</a:t>
            </a:fld>
            <a:endParaRPr lang="en-US"/>
          </a:p>
        </p:txBody>
      </p:sp>
    </p:spTree>
    <p:extLst>
      <p:ext uri="{BB962C8B-B14F-4D97-AF65-F5344CB8AC3E}">
        <p14:creationId xmlns:p14="http://schemas.microsoft.com/office/powerpoint/2010/main" val="786467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2CECA-C2A4-4CF1-B119-0E4E41E1FC81}"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0C984-4511-4D42-A2EF-7467DE6361E2}" type="slidenum">
              <a:rPr lang="en-US" smtClean="0"/>
              <a:t>‹#›</a:t>
            </a:fld>
            <a:endParaRPr lang="en-US"/>
          </a:p>
        </p:txBody>
      </p:sp>
    </p:spTree>
    <p:extLst>
      <p:ext uri="{BB962C8B-B14F-4D97-AF65-F5344CB8AC3E}">
        <p14:creationId xmlns:p14="http://schemas.microsoft.com/office/powerpoint/2010/main" val="32696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2CECA-C2A4-4CF1-B119-0E4E41E1FC81}"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0C984-4511-4D42-A2EF-7467DE6361E2}" type="slidenum">
              <a:rPr lang="en-US" smtClean="0"/>
              <a:t>‹#›</a:t>
            </a:fld>
            <a:endParaRPr lang="en-US"/>
          </a:p>
        </p:txBody>
      </p:sp>
    </p:spTree>
    <p:extLst>
      <p:ext uri="{BB962C8B-B14F-4D97-AF65-F5344CB8AC3E}">
        <p14:creationId xmlns:p14="http://schemas.microsoft.com/office/powerpoint/2010/main" val="165145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CECA-C2A4-4CF1-B119-0E4E41E1FC81}"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0C984-4511-4D42-A2EF-7467DE6361E2}" type="slidenum">
              <a:rPr lang="en-US" smtClean="0"/>
              <a:t>‹#›</a:t>
            </a:fld>
            <a:endParaRPr lang="en-US"/>
          </a:p>
        </p:txBody>
      </p:sp>
    </p:spTree>
    <p:extLst>
      <p:ext uri="{BB962C8B-B14F-4D97-AF65-F5344CB8AC3E}">
        <p14:creationId xmlns:p14="http://schemas.microsoft.com/office/powerpoint/2010/main" val="599895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2CECA-C2A4-4CF1-B119-0E4E41E1FC81}"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0C984-4511-4D42-A2EF-7467DE6361E2}" type="slidenum">
              <a:rPr lang="en-US" smtClean="0"/>
              <a:t>‹#›</a:t>
            </a:fld>
            <a:endParaRPr lang="en-US"/>
          </a:p>
        </p:txBody>
      </p:sp>
    </p:spTree>
    <p:extLst>
      <p:ext uri="{BB962C8B-B14F-4D97-AF65-F5344CB8AC3E}">
        <p14:creationId xmlns:p14="http://schemas.microsoft.com/office/powerpoint/2010/main" val="294873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2CECA-C2A4-4CF1-B119-0E4E41E1FC81}" type="datetimeFigureOut">
              <a:rPr lang="en-US" smtClean="0"/>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D0C984-4511-4D42-A2EF-7467DE6361E2}" type="slidenum">
              <a:rPr lang="en-US" smtClean="0"/>
              <a:t>‹#›</a:t>
            </a:fld>
            <a:endParaRPr lang="en-US"/>
          </a:p>
        </p:txBody>
      </p:sp>
    </p:spTree>
    <p:extLst>
      <p:ext uri="{BB962C8B-B14F-4D97-AF65-F5344CB8AC3E}">
        <p14:creationId xmlns:p14="http://schemas.microsoft.com/office/powerpoint/2010/main" val="143826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2CECA-C2A4-4CF1-B119-0E4E41E1FC81}" type="datetimeFigureOut">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D0C984-4511-4D42-A2EF-7467DE6361E2}" type="slidenum">
              <a:rPr lang="en-US" smtClean="0"/>
              <a:t>‹#›</a:t>
            </a:fld>
            <a:endParaRPr lang="en-US"/>
          </a:p>
        </p:txBody>
      </p:sp>
    </p:spTree>
    <p:extLst>
      <p:ext uri="{BB962C8B-B14F-4D97-AF65-F5344CB8AC3E}">
        <p14:creationId xmlns:p14="http://schemas.microsoft.com/office/powerpoint/2010/main" val="342938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2CECA-C2A4-4CF1-B119-0E4E41E1FC81}" type="datetimeFigureOut">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D0C984-4511-4D42-A2EF-7467DE6361E2}" type="slidenum">
              <a:rPr lang="en-US" smtClean="0"/>
              <a:t>‹#›</a:t>
            </a:fld>
            <a:endParaRPr lang="en-US"/>
          </a:p>
        </p:txBody>
      </p:sp>
    </p:spTree>
    <p:extLst>
      <p:ext uri="{BB962C8B-B14F-4D97-AF65-F5344CB8AC3E}">
        <p14:creationId xmlns:p14="http://schemas.microsoft.com/office/powerpoint/2010/main" val="398981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CECA-C2A4-4CF1-B119-0E4E41E1FC81}"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0C984-4511-4D42-A2EF-7467DE6361E2}" type="slidenum">
              <a:rPr lang="en-US" smtClean="0"/>
              <a:t>‹#›</a:t>
            </a:fld>
            <a:endParaRPr lang="en-US"/>
          </a:p>
        </p:txBody>
      </p:sp>
    </p:spTree>
    <p:extLst>
      <p:ext uri="{BB962C8B-B14F-4D97-AF65-F5344CB8AC3E}">
        <p14:creationId xmlns:p14="http://schemas.microsoft.com/office/powerpoint/2010/main" val="3244705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CECA-C2A4-4CF1-B119-0E4E41E1FC81}"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0C984-4511-4D42-A2EF-7467DE6361E2}" type="slidenum">
              <a:rPr lang="en-US" smtClean="0"/>
              <a:t>‹#›</a:t>
            </a:fld>
            <a:endParaRPr lang="en-US"/>
          </a:p>
        </p:txBody>
      </p:sp>
    </p:spTree>
    <p:extLst>
      <p:ext uri="{BB962C8B-B14F-4D97-AF65-F5344CB8AC3E}">
        <p14:creationId xmlns:p14="http://schemas.microsoft.com/office/powerpoint/2010/main" val="85738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2CECA-C2A4-4CF1-B119-0E4E41E1FC81}" type="datetimeFigureOut">
              <a:rPr lang="en-US" smtClean="0"/>
              <a:t>12/13/2023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0C984-4511-4D42-A2EF-7467DE6361E2}" type="slidenum">
              <a:rPr lang="en-US" smtClean="0"/>
              <a:t>‹#›</a:t>
            </a:fld>
            <a:endParaRPr lang="en-US"/>
          </a:p>
        </p:txBody>
      </p:sp>
    </p:spTree>
    <p:extLst>
      <p:ext uri="{BB962C8B-B14F-4D97-AF65-F5344CB8AC3E}">
        <p14:creationId xmlns:p14="http://schemas.microsoft.com/office/powerpoint/2010/main" val="12089112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thudspeth@llumc.org" TargetMode="External"/><Relationship Id="rId2" Type="http://schemas.openxmlformats.org/officeDocument/2006/relationships/hyperlink" Target="https://umcmission.org/advance-project/982562/" TargetMode="Externa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b="1" dirty="0" err="1" smtClean="0"/>
              <a:t>YYatosha</a:t>
            </a:r>
            <a:r>
              <a:rPr lang="en-US" b="1" dirty="0" smtClean="0"/>
              <a:t> Deaf Ministries</a:t>
            </a:r>
            <a:r>
              <a:rPr lang="en-US" dirty="0" smtClean="0"/>
              <a:t/>
            </a:r>
            <a:br>
              <a:rPr lang="en-US" dirty="0" smtClean="0"/>
            </a:br>
            <a:endParaRPr lang="en-US" dirty="0"/>
          </a:p>
        </p:txBody>
      </p:sp>
      <p:sp>
        <p:nvSpPr>
          <p:cNvPr id="3" name="Subtitle 2"/>
          <p:cNvSpPr>
            <a:spLocks noGrp="1"/>
          </p:cNvSpPr>
          <p:nvPr>
            <p:ph type="subTitle" idx="1"/>
          </p:nvPr>
        </p:nvSpPr>
        <p:spPr>
          <a:xfrm>
            <a:off x="762000" y="3429000"/>
            <a:ext cx="7848600" cy="2209800"/>
          </a:xfrm>
        </p:spPr>
        <p:txBody>
          <a:bodyPr>
            <a:normAutofit/>
          </a:bodyPr>
          <a:lstStyle/>
          <a:p>
            <a:r>
              <a:rPr lang="en-US" b="1" dirty="0" smtClean="0"/>
              <a:t>A project of </a:t>
            </a:r>
          </a:p>
          <a:p>
            <a:r>
              <a:rPr lang="en-US" b="1" dirty="0" smtClean="0"/>
              <a:t>the Tanzania United Methodist Conference</a:t>
            </a:r>
          </a:p>
          <a:p>
            <a:r>
              <a:rPr lang="en-US" sz="2600" b="1" dirty="0" smtClean="0"/>
              <a:t>Supported by UM Deaf and Hard of Hearing </a:t>
            </a:r>
            <a:r>
              <a:rPr lang="en-US" sz="2600" b="1" dirty="0"/>
              <a:t>C</a:t>
            </a:r>
            <a:r>
              <a:rPr lang="en-US" sz="2600" b="1" dirty="0" smtClean="0"/>
              <a:t>ommittee</a:t>
            </a:r>
            <a:endParaRPr lang="en-US" sz="2600" b="1" dirty="0"/>
          </a:p>
        </p:txBody>
      </p:sp>
      <p:pic>
        <p:nvPicPr>
          <p:cNvPr id="1026" name="Picture 2" descr="National flag for country of Tanzania isolated on white background Realistic 3D render of a flag pole with the national flag of Tanzania waving in the air against a white background. tanzania flag stock pictures, royalty-free photos &amp;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1" y="381000"/>
            <a:ext cx="1676399"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Methodist Committee on Deaf and Hard-of-hear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762000"/>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636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45714"/>
            <a:ext cx="5334000" cy="34880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No photo description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0200" y="3352800"/>
            <a:ext cx="4572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91200" y="914400"/>
            <a:ext cx="3048000" cy="1815882"/>
          </a:xfrm>
          <a:prstGeom prst="rect">
            <a:avLst/>
          </a:prstGeom>
          <a:noFill/>
        </p:spPr>
        <p:txBody>
          <a:bodyPr wrap="square" rtlCol="0">
            <a:spAutoFit/>
          </a:bodyPr>
          <a:lstStyle/>
          <a:p>
            <a:pPr algn="ctr"/>
            <a:r>
              <a:rPr lang="en-US" sz="2800" b="1" dirty="0" smtClean="0"/>
              <a:t>Deaf community</a:t>
            </a:r>
          </a:p>
          <a:p>
            <a:pPr algn="ctr"/>
            <a:r>
              <a:rPr lang="en-US" sz="2800" b="1" dirty="0"/>
              <a:t>l</a:t>
            </a:r>
            <a:r>
              <a:rPr lang="en-US" sz="2800" b="1" dirty="0" smtClean="0"/>
              <a:t>earning </a:t>
            </a:r>
          </a:p>
          <a:p>
            <a:pPr algn="ctr"/>
            <a:r>
              <a:rPr lang="en-US" sz="2800" b="1" dirty="0" smtClean="0"/>
              <a:t>innovative farming techniques</a:t>
            </a:r>
            <a:endParaRPr lang="en-US" sz="2800" b="1" dirty="0"/>
          </a:p>
        </p:txBody>
      </p:sp>
      <p:sp>
        <p:nvSpPr>
          <p:cNvPr id="4" name="TextBox 3"/>
          <p:cNvSpPr txBox="1"/>
          <p:nvPr/>
        </p:nvSpPr>
        <p:spPr>
          <a:xfrm>
            <a:off x="685800" y="4114800"/>
            <a:ext cx="3048000" cy="1384995"/>
          </a:xfrm>
          <a:prstGeom prst="rect">
            <a:avLst/>
          </a:prstGeom>
          <a:noFill/>
        </p:spPr>
        <p:txBody>
          <a:bodyPr wrap="square" rtlCol="0">
            <a:spAutoFit/>
          </a:bodyPr>
          <a:lstStyle/>
          <a:p>
            <a:pPr algn="ctr"/>
            <a:r>
              <a:rPr lang="en-US" sz="2800" b="1" dirty="0"/>
              <a:t>a</a:t>
            </a:r>
            <a:r>
              <a:rPr lang="en-US" sz="2800" b="1" dirty="0" smtClean="0"/>
              <a:t>t </a:t>
            </a:r>
            <a:r>
              <a:rPr lang="en-US" sz="2800" b="1" dirty="0" err="1" smtClean="0"/>
              <a:t>Yatosha</a:t>
            </a:r>
            <a:r>
              <a:rPr lang="en-US" sz="2800" b="1" dirty="0" smtClean="0"/>
              <a:t> demonstration farm </a:t>
            </a:r>
            <a:endParaRPr lang="en-US" sz="2800" b="1" dirty="0"/>
          </a:p>
        </p:txBody>
      </p:sp>
    </p:spTree>
    <p:extLst>
      <p:ext uri="{BB962C8B-B14F-4D97-AF65-F5344CB8AC3E}">
        <p14:creationId xmlns:p14="http://schemas.microsoft.com/office/powerpoint/2010/main" val="407446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600200"/>
            <a:ext cx="5715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619081"/>
            <a:ext cx="8056418" cy="584775"/>
          </a:xfrm>
          <a:prstGeom prst="rect">
            <a:avLst/>
          </a:prstGeom>
          <a:noFill/>
        </p:spPr>
        <p:txBody>
          <a:bodyPr wrap="square" rtlCol="0">
            <a:spAutoFit/>
          </a:bodyPr>
          <a:lstStyle/>
          <a:p>
            <a:r>
              <a:rPr lang="en-US" sz="3200" b="1" dirty="0" smtClean="0"/>
              <a:t>      One of the Tanzania Sign Language Classes</a:t>
            </a:r>
            <a:endParaRPr lang="en-US" sz="3200" b="1" dirty="0"/>
          </a:p>
        </p:txBody>
      </p:sp>
      <p:sp>
        <p:nvSpPr>
          <p:cNvPr id="5" name="TextBox 4"/>
          <p:cNvSpPr txBox="1"/>
          <p:nvPr/>
        </p:nvSpPr>
        <p:spPr>
          <a:xfrm>
            <a:off x="457200" y="1447800"/>
            <a:ext cx="2514600" cy="3970318"/>
          </a:xfrm>
          <a:prstGeom prst="rect">
            <a:avLst/>
          </a:prstGeom>
          <a:noFill/>
        </p:spPr>
        <p:txBody>
          <a:bodyPr wrap="square" rtlCol="0">
            <a:spAutoFit/>
          </a:bodyPr>
          <a:lstStyle/>
          <a:p>
            <a:endParaRPr lang="en-US" sz="2800" b="1" dirty="0"/>
          </a:p>
          <a:p>
            <a:pPr algn="ctr"/>
            <a:r>
              <a:rPr lang="en-US" sz="2800" b="1" dirty="0" smtClean="0"/>
              <a:t>You must know the Deaf person’s language to develop a caring, respectful relationship</a:t>
            </a:r>
            <a:endParaRPr lang="en-US" sz="2800" b="1" dirty="0"/>
          </a:p>
        </p:txBody>
      </p:sp>
    </p:spTree>
    <p:extLst>
      <p:ext uri="{BB962C8B-B14F-4D97-AF65-F5344CB8AC3E}">
        <p14:creationId xmlns:p14="http://schemas.microsoft.com/office/powerpoint/2010/main" val="2573049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371600"/>
            <a:ext cx="5257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66800" y="249382"/>
            <a:ext cx="6553200" cy="954107"/>
          </a:xfrm>
          <a:prstGeom prst="rect">
            <a:avLst/>
          </a:prstGeom>
          <a:noFill/>
        </p:spPr>
        <p:txBody>
          <a:bodyPr wrap="square" rtlCol="0">
            <a:spAutoFit/>
          </a:bodyPr>
          <a:lstStyle/>
          <a:p>
            <a:pPr algn="ctr"/>
            <a:r>
              <a:rPr lang="en-US" sz="2800" b="1" dirty="0" smtClean="0"/>
              <a:t>Developing Deaf Community Organization</a:t>
            </a:r>
          </a:p>
          <a:p>
            <a:pPr algn="ctr"/>
            <a:r>
              <a:rPr lang="en-US" sz="2800" b="1" i="1" dirty="0" smtClean="0"/>
              <a:t>Empowerment!</a:t>
            </a:r>
          </a:p>
        </p:txBody>
      </p:sp>
    </p:spTree>
    <p:extLst>
      <p:ext uri="{BB962C8B-B14F-4D97-AF65-F5344CB8AC3E}">
        <p14:creationId xmlns:p14="http://schemas.microsoft.com/office/powerpoint/2010/main" val="3876345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239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350921"/>
            <a:ext cx="8001000" cy="523220"/>
          </a:xfrm>
          <a:prstGeom prst="rect">
            <a:avLst/>
          </a:prstGeom>
          <a:noFill/>
        </p:spPr>
        <p:txBody>
          <a:bodyPr wrap="square" rtlCol="0">
            <a:spAutoFit/>
          </a:bodyPr>
          <a:lstStyle/>
          <a:p>
            <a:r>
              <a:rPr lang="en-US" sz="2800" b="1" dirty="0" smtClean="0"/>
              <a:t>Health education with Deaf students at local school</a:t>
            </a:r>
            <a:endParaRPr lang="en-US" sz="2800" b="1" dirty="0"/>
          </a:p>
        </p:txBody>
      </p:sp>
    </p:spTree>
    <p:extLst>
      <p:ext uri="{BB962C8B-B14F-4D97-AF65-F5344CB8AC3E}">
        <p14:creationId xmlns:p14="http://schemas.microsoft.com/office/powerpoint/2010/main" val="459004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971800"/>
            <a:ext cx="53340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No phot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52400"/>
            <a:ext cx="5029200"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84372" y="279620"/>
            <a:ext cx="3276600" cy="2492990"/>
          </a:xfrm>
          <a:prstGeom prst="rect">
            <a:avLst/>
          </a:prstGeom>
          <a:noFill/>
        </p:spPr>
        <p:txBody>
          <a:bodyPr wrap="square" rtlCol="0">
            <a:spAutoFit/>
          </a:bodyPr>
          <a:lstStyle/>
          <a:p>
            <a:endParaRPr lang="en-US" sz="2800" b="1" dirty="0" smtClean="0"/>
          </a:p>
          <a:p>
            <a:r>
              <a:rPr lang="en-US" sz="3200" b="1" dirty="0" smtClean="0"/>
              <a:t>At the Deaf class –</a:t>
            </a:r>
          </a:p>
          <a:p>
            <a:pPr algn="ctr"/>
            <a:r>
              <a:rPr lang="en-US" sz="3200" b="1" dirty="0"/>
              <a:t>r</a:t>
            </a:r>
            <a:r>
              <a:rPr lang="en-US" sz="3200" b="1" dirty="0" smtClean="0"/>
              <a:t>eligious education fellowship and </a:t>
            </a:r>
          </a:p>
        </p:txBody>
      </p:sp>
      <p:sp>
        <p:nvSpPr>
          <p:cNvPr id="3" name="TextBox 2"/>
          <p:cNvSpPr txBox="1"/>
          <p:nvPr/>
        </p:nvSpPr>
        <p:spPr>
          <a:xfrm>
            <a:off x="609601" y="4099895"/>
            <a:ext cx="2057400" cy="2123658"/>
          </a:xfrm>
          <a:prstGeom prst="rect">
            <a:avLst/>
          </a:prstGeom>
          <a:noFill/>
        </p:spPr>
        <p:txBody>
          <a:bodyPr wrap="square" rtlCol="0">
            <a:spAutoFit/>
          </a:bodyPr>
          <a:lstStyle/>
          <a:p>
            <a:pPr algn="ctr"/>
            <a:r>
              <a:rPr lang="en-US" sz="4400" b="1" dirty="0" smtClean="0"/>
              <a:t>FUN and GIFTS !</a:t>
            </a:r>
            <a:endParaRPr lang="en-US" b="1" dirty="0"/>
          </a:p>
        </p:txBody>
      </p:sp>
    </p:spTree>
    <p:extLst>
      <p:ext uri="{BB962C8B-B14F-4D97-AF65-F5344CB8AC3E}">
        <p14:creationId xmlns:p14="http://schemas.microsoft.com/office/powerpoint/2010/main" val="3131850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10145"/>
            <a:ext cx="6251575"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8575" y="433678"/>
            <a:ext cx="6400800" cy="646331"/>
          </a:xfrm>
          <a:prstGeom prst="rect">
            <a:avLst/>
          </a:prstGeom>
          <a:noFill/>
        </p:spPr>
        <p:txBody>
          <a:bodyPr wrap="square" rtlCol="0">
            <a:spAutoFit/>
          </a:bodyPr>
          <a:lstStyle/>
          <a:p>
            <a:pPr algn="ctr"/>
            <a:r>
              <a:rPr lang="en-US" sz="3600" b="1" dirty="0" smtClean="0"/>
              <a:t>Home visitation and Evangelism</a:t>
            </a:r>
            <a:endParaRPr lang="en-US" sz="3600" b="1" dirty="0"/>
          </a:p>
        </p:txBody>
      </p:sp>
    </p:spTree>
    <p:extLst>
      <p:ext uri="{BB962C8B-B14F-4D97-AF65-F5344CB8AC3E}">
        <p14:creationId xmlns:p14="http://schemas.microsoft.com/office/powerpoint/2010/main" val="1556389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3733800" cy="43624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No phot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19200"/>
            <a:ext cx="3581400" cy="4362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533400"/>
            <a:ext cx="7772400" cy="584775"/>
          </a:xfrm>
          <a:prstGeom prst="rect">
            <a:avLst/>
          </a:prstGeom>
          <a:noFill/>
        </p:spPr>
        <p:txBody>
          <a:bodyPr wrap="square" rtlCol="0">
            <a:spAutoFit/>
          </a:bodyPr>
          <a:lstStyle/>
          <a:p>
            <a:pPr algn="ctr"/>
            <a:r>
              <a:rPr lang="en-US" sz="3200" b="1" dirty="0" smtClean="0"/>
              <a:t>Income generating sewing project</a:t>
            </a:r>
            <a:endParaRPr lang="en-US" sz="3200" b="1" dirty="0"/>
          </a:p>
        </p:txBody>
      </p:sp>
      <p:sp>
        <p:nvSpPr>
          <p:cNvPr id="5" name="TextBox 4"/>
          <p:cNvSpPr txBox="1"/>
          <p:nvPr/>
        </p:nvSpPr>
        <p:spPr>
          <a:xfrm>
            <a:off x="1676400" y="5777385"/>
            <a:ext cx="5334000" cy="523220"/>
          </a:xfrm>
          <a:prstGeom prst="rect">
            <a:avLst/>
          </a:prstGeom>
          <a:noFill/>
        </p:spPr>
        <p:txBody>
          <a:bodyPr wrap="square" rtlCol="0">
            <a:spAutoFit/>
          </a:bodyPr>
          <a:lstStyle/>
          <a:p>
            <a:pPr algn="ctr"/>
            <a:r>
              <a:rPr lang="en-US" sz="2800" b="1" i="1" dirty="0" smtClean="0"/>
              <a:t>	Next welding</a:t>
            </a:r>
            <a:r>
              <a:rPr lang="en-US" b="1" i="1" dirty="0" smtClean="0"/>
              <a:t>….</a:t>
            </a:r>
            <a:endParaRPr lang="en-US" b="1" i="1" dirty="0"/>
          </a:p>
        </p:txBody>
      </p:sp>
    </p:spTree>
    <p:extLst>
      <p:ext uri="{BB962C8B-B14F-4D97-AF65-F5344CB8AC3E}">
        <p14:creationId xmlns:p14="http://schemas.microsoft.com/office/powerpoint/2010/main" val="2362893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2947" b="1"/>
          <a:stretch/>
        </p:blipFill>
        <p:spPr>
          <a:xfrm>
            <a:off x="381000" y="1017254"/>
            <a:ext cx="3228109" cy="2819400"/>
          </a:xfrm>
          <a:prstGeom prst="rect">
            <a:avLst/>
          </a:prstGeom>
        </p:spPr>
      </p:pic>
      <p:sp>
        <p:nvSpPr>
          <p:cNvPr id="2" name="Rectangle 1"/>
          <p:cNvSpPr/>
          <p:nvPr/>
        </p:nvSpPr>
        <p:spPr>
          <a:xfrm>
            <a:off x="3609109" y="762001"/>
            <a:ext cx="4925291" cy="2388346"/>
          </a:xfrm>
          <a:prstGeom prst="rect">
            <a:avLst/>
          </a:prstGeom>
        </p:spPr>
        <p:txBody>
          <a:bodyPr wrap="square">
            <a:spAutoFit/>
          </a:bodyPr>
          <a:lstStyle/>
          <a:p>
            <a:pPr>
              <a:lnSpc>
                <a:spcPct val="90000"/>
              </a:lnSpc>
              <a:spcAft>
                <a:spcPts val="600"/>
              </a:spcAft>
            </a:pPr>
            <a:endParaRPr lang="en-US" b="1" dirty="0" smtClean="0"/>
          </a:p>
          <a:p>
            <a:pPr>
              <a:lnSpc>
                <a:spcPct val="90000"/>
              </a:lnSpc>
              <a:spcAft>
                <a:spcPts val="600"/>
              </a:spcAft>
            </a:pPr>
            <a:r>
              <a:rPr lang="en-US" sz="2400" b="1" dirty="0" smtClean="0"/>
              <a:t>Difficult for Deaf to </a:t>
            </a:r>
            <a:r>
              <a:rPr lang="en-US" sz="2400" b="1" dirty="0"/>
              <a:t>see </a:t>
            </a:r>
            <a:r>
              <a:rPr lang="en-US" sz="2400" b="1" dirty="0" smtClean="0"/>
              <a:t>interpreter</a:t>
            </a:r>
          </a:p>
          <a:p>
            <a:pPr>
              <a:lnSpc>
                <a:spcPct val="90000"/>
              </a:lnSpc>
              <a:spcAft>
                <a:spcPts val="600"/>
              </a:spcAft>
            </a:pPr>
            <a:r>
              <a:rPr lang="en-US" sz="2400" b="1" dirty="0" smtClean="0"/>
              <a:t>Message </a:t>
            </a:r>
            <a:r>
              <a:rPr lang="en-US" sz="2400" b="1" dirty="0"/>
              <a:t>doesn’t fit Deaf experience</a:t>
            </a:r>
            <a:endParaRPr lang="en-US" sz="2400" b="1" dirty="0">
              <a:ea typeface="Calibri"/>
              <a:cs typeface="Calibri"/>
            </a:endParaRPr>
          </a:p>
          <a:p>
            <a:pPr>
              <a:lnSpc>
                <a:spcPct val="90000"/>
              </a:lnSpc>
              <a:spcAft>
                <a:spcPts val="600"/>
              </a:spcAft>
            </a:pPr>
            <a:r>
              <a:rPr lang="en-US" sz="2400" b="1" dirty="0" smtClean="0"/>
              <a:t>Deaf </a:t>
            </a:r>
            <a:r>
              <a:rPr lang="en-US" sz="2400" b="1" dirty="0"/>
              <a:t>just observe worship</a:t>
            </a:r>
            <a:endParaRPr lang="en-US" sz="2400" b="1" dirty="0">
              <a:ea typeface="Calibri"/>
              <a:cs typeface="Calibri"/>
            </a:endParaRPr>
          </a:p>
          <a:p>
            <a:pPr>
              <a:lnSpc>
                <a:spcPct val="90000"/>
              </a:lnSpc>
              <a:spcAft>
                <a:spcPts val="600"/>
              </a:spcAft>
            </a:pPr>
            <a:r>
              <a:rPr lang="en-US" sz="2400" b="1" dirty="0" smtClean="0"/>
              <a:t>Service </a:t>
            </a:r>
            <a:r>
              <a:rPr lang="en-US" sz="2400" b="1" dirty="0"/>
              <a:t>not in their heart language</a:t>
            </a:r>
            <a:endParaRPr lang="en-US" sz="2400" b="1" dirty="0">
              <a:ea typeface="Calibri"/>
              <a:cs typeface="Calibri"/>
            </a:endParaRPr>
          </a:p>
          <a:p>
            <a:pPr>
              <a:lnSpc>
                <a:spcPct val="90000"/>
              </a:lnSpc>
              <a:spcAft>
                <a:spcPts val="600"/>
              </a:spcAft>
            </a:pPr>
            <a:r>
              <a:rPr lang="en-US" sz="2400" b="1" dirty="0" smtClean="0"/>
              <a:t>Deaf </a:t>
            </a:r>
            <a:r>
              <a:rPr lang="en-US" sz="2400" b="1" dirty="0"/>
              <a:t>not empowered for leadership</a:t>
            </a:r>
            <a:endParaRPr lang="en-US" sz="2400" dirty="0"/>
          </a:p>
        </p:txBody>
      </p:sp>
      <p:sp>
        <p:nvSpPr>
          <p:cNvPr id="12" name="TextBox 11"/>
          <p:cNvSpPr txBox="1"/>
          <p:nvPr/>
        </p:nvSpPr>
        <p:spPr>
          <a:xfrm>
            <a:off x="1219200" y="264497"/>
            <a:ext cx="6858000" cy="646331"/>
          </a:xfrm>
          <a:prstGeom prst="rect">
            <a:avLst/>
          </a:prstGeom>
          <a:noFill/>
        </p:spPr>
        <p:txBody>
          <a:bodyPr wrap="square" rtlCol="0">
            <a:spAutoFit/>
          </a:bodyPr>
          <a:lstStyle/>
          <a:p>
            <a:pPr algn="ctr"/>
            <a:r>
              <a:rPr lang="en-US" sz="3600" b="1" dirty="0" smtClean="0"/>
              <a:t>Development of Deaf Worship</a:t>
            </a:r>
            <a:endParaRPr lang="en-US" sz="3600" b="1" dirty="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6498" r="10380" b="-3"/>
          <a:stretch/>
        </p:blipFill>
        <p:spPr>
          <a:xfrm>
            <a:off x="5486400" y="3429000"/>
            <a:ext cx="3228109" cy="3175461"/>
          </a:xfrm>
          <a:prstGeom prst="rect">
            <a:avLst/>
          </a:prstGeom>
        </p:spPr>
      </p:pic>
      <p:sp>
        <p:nvSpPr>
          <p:cNvPr id="14" name="Rectangle 13"/>
          <p:cNvSpPr/>
          <p:nvPr/>
        </p:nvSpPr>
        <p:spPr>
          <a:xfrm>
            <a:off x="152400" y="3168134"/>
            <a:ext cx="6705600" cy="3589444"/>
          </a:xfrm>
          <a:prstGeom prst="rect">
            <a:avLst/>
          </a:prstGeom>
        </p:spPr>
        <p:txBody>
          <a:bodyPr wrap="square">
            <a:spAutoFit/>
          </a:bodyPr>
          <a:lstStyle/>
          <a:p>
            <a:pPr indent="-228600">
              <a:lnSpc>
                <a:spcPct val="90000"/>
              </a:lnSpc>
              <a:spcAft>
                <a:spcPts val="600"/>
              </a:spcAft>
              <a:buFont typeface="Arial" panose="020B0604020202020204" pitchFamily="34" charset="0"/>
              <a:buChar char="•"/>
            </a:pPr>
            <a:endParaRPr lang="en-US" sz="1050" b="1" dirty="0">
              <a:ea typeface="Calibri"/>
              <a:cs typeface="Calibri"/>
            </a:endParaRPr>
          </a:p>
          <a:p>
            <a:pPr>
              <a:lnSpc>
                <a:spcPct val="90000"/>
              </a:lnSpc>
              <a:spcAft>
                <a:spcPts val="600"/>
              </a:spcAft>
            </a:pPr>
            <a:endParaRPr lang="en-US" b="1" dirty="0" smtClean="0"/>
          </a:p>
          <a:p>
            <a:pPr>
              <a:lnSpc>
                <a:spcPct val="90000"/>
              </a:lnSpc>
              <a:spcAft>
                <a:spcPts val="600"/>
              </a:spcAft>
            </a:pPr>
            <a:endParaRPr lang="en-US" b="1" dirty="0"/>
          </a:p>
          <a:p>
            <a:pPr>
              <a:lnSpc>
                <a:spcPct val="90000"/>
              </a:lnSpc>
              <a:spcAft>
                <a:spcPts val="600"/>
              </a:spcAft>
            </a:pPr>
            <a:endParaRPr lang="en-US" b="1" dirty="0" smtClean="0"/>
          </a:p>
          <a:p>
            <a:pPr>
              <a:lnSpc>
                <a:spcPct val="90000"/>
              </a:lnSpc>
              <a:spcAft>
                <a:spcPts val="600"/>
              </a:spcAft>
            </a:pPr>
            <a:r>
              <a:rPr lang="en-US" sz="2400" b="1" dirty="0" smtClean="0"/>
              <a:t>Person </a:t>
            </a:r>
            <a:r>
              <a:rPr lang="en-US" sz="2400" b="1" dirty="0"/>
              <a:t>with key often doesn’t unlock  </a:t>
            </a:r>
            <a:endParaRPr lang="en-US" sz="2400" b="1" dirty="0" smtClean="0"/>
          </a:p>
          <a:p>
            <a:pPr>
              <a:lnSpc>
                <a:spcPct val="90000"/>
              </a:lnSpc>
              <a:spcAft>
                <a:spcPts val="600"/>
              </a:spcAft>
            </a:pPr>
            <a:r>
              <a:rPr lang="en-US" sz="2400" b="1" dirty="0" smtClean="0"/>
              <a:t>Deaf </a:t>
            </a:r>
            <a:r>
              <a:rPr lang="en-US" sz="2400" b="1" dirty="0"/>
              <a:t>can’t get into </a:t>
            </a:r>
            <a:r>
              <a:rPr lang="en-US" sz="2400" b="1" dirty="0" smtClean="0"/>
              <a:t>room</a:t>
            </a:r>
            <a:endParaRPr lang="en-US" sz="2400" b="1" dirty="0">
              <a:ea typeface="Calibri"/>
              <a:cs typeface="Calibri"/>
            </a:endParaRPr>
          </a:p>
          <a:p>
            <a:pPr>
              <a:lnSpc>
                <a:spcPct val="90000"/>
              </a:lnSpc>
              <a:spcAft>
                <a:spcPts val="600"/>
              </a:spcAft>
            </a:pPr>
            <a:r>
              <a:rPr lang="en-US" sz="2400" b="1" dirty="0"/>
              <a:t>Room floods when raining</a:t>
            </a:r>
            <a:endParaRPr lang="en-US" sz="2400" b="1" dirty="0">
              <a:ea typeface="Calibri"/>
              <a:cs typeface="Calibri"/>
            </a:endParaRPr>
          </a:p>
          <a:p>
            <a:pPr>
              <a:lnSpc>
                <a:spcPct val="90000"/>
              </a:lnSpc>
              <a:spcAft>
                <a:spcPts val="600"/>
              </a:spcAft>
            </a:pPr>
            <a:r>
              <a:rPr lang="en-US" sz="2400" b="1" dirty="0" smtClean="0"/>
              <a:t>Must </a:t>
            </a:r>
            <a:r>
              <a:rPr lang="en-US" sz="2400" b="1" dirty="0"/>
              <a:t>worship outside in hot sun </a:t>
            </a:r>
            <a:endParaRPr lang="en-US" sz="2400" b="1" dirty="0">
              <a:ea typeface="Calibri"/>
              <a:cs typeface="Calibri"/>
            </a:endParaRPr>
          </a:p>
          <a:p>
            <a:pPr>
              <a:lnSpc>
                <a:spcPct val="90000"/>
              </a:lnSpc>
              <a:spcAft>
                <a:spcPts val="600"/>
              </a:spcAft>
            </a:pPr>
            <a:r>
              <a:rPr lang="en-US" sz="2400" b="1" dirty="0"/>
              <a:t>Church is 2 hour bus ride from homes</a:t>
            </a:r>
            <a:endParaRPr lang="en-US" sz="2400" dirty="0">
              <a:ea typeface="Calibri"/>
              <a:cs typeface="Calibri"/>
            </a:endParaRPr>
          </a:p>
          <a:p>
            <a:pPr>
              <a:lnSpc>
                <a:spcPct val="90000"/>
              </a:lnSpc>
              <a:spcAft>
                <a:spcPts val="600"/>
              </a:spcAft>
            </a:pPr>
            <a:endParaRPr lang="en-US" dirty="0">
              <a:ea typeface="Calibri"/>
              <a:cs typeface="Calibri"/>
            </a:endParaRPr>
          </a:p>
        </p:txBody>
      </p:sp>
      <p:sp>
        <p:nvSpPr>
          <p:cNvPr id="15" name="TextBox 14"/>
          <p:cNvSpPr txBox="1"/>
          <p:nvPr/>
        </p:nvSpPr>
        <p:spPr>
          <a:xfrm>
            <a:off x="3629891" y="3429000"/>
            <a:ext cx="1627909" cy="707886"/>
          </a:xfrm>
          <a:prstGeom prst="rect">
            <a:avLst/>
          </a:prstGeom>
          <a:noFill/>
        </p:spPr>
        <p:txBody>
          <a:bodyPr wrap="square" rtlCol="0">
            <a:spAutoFit/>
          </a:bodyPr>
          <a:lstStyle/>
          <a:p>
            <a:pPr algn="ctr"/>
            <a:r>
              <a:rPr lang="en-US" sz="4000" b="1" dirty="0" smtClean="0">
                <a:solidFill>
                  <a:srgbClr val="C00000"/>
                </a:solidFill>
              </a:rPr>
              <a:t>MOVE</a:t>
            </a:r>
            <a:endParaRPr lang="en-US" sz="4000" b="1" dirty="0">
              <a:solidFill>
                <a:srgbClr val="C00000"/>
              </a:solidFill>
            </a:endParaRPr>
          </a:p>
        </p:txBody>
      </p:sp>
    </p:spTree>
    <p:extLst>
      <p:ext uri="{BB962C8B-B14F-4D97-AF65-F5344CB8AC3E}">
        <p14:creationId xmlns:p14="http://schemas.microsoft.com/office/powerpoint/2010/main" val="1082418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190" r="24348"/>
          <a:stretch/>
        </p:blipFill>
        <p:spPr>
          <a:xfrm>
            <a:off x="4659396" y="415637"/>
            <a:ext cx="4484604" cy="59436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5" name="Rectangle 4"/>
          <p:cNvSpPr/>
          <p:nvPr/>
        </p:nvSpPr>
        <p:spPr>
          <a:xfrm>
            <a:off x="457200" y="415637"/>
            <a:ext cx="4114800" cy="1754326"/>
          </a:xfrm>
          <a:prstGeom prst="rect">
            <a:avLst/>
          </a:prstGeom>
        </p:spPr>
        <p:txBody>
          <a:bodyPr wrap="square">
            <a:spAutoFit/>
          </a:bodyPr>
          <a:lstStyle/>
          <a:p>
            <a:pPr algn="ctr">
              <a:lnSpc>
                <a:spcPct val="90000"/>
              </a:lnSpc>
              <a:spcBef>
                <a:spcPct val="0"/>
              </a:spcBef>
              <a:spcAft>
                <a:spcPts val="600"/>
              </a:spcAft>
            </a:pPr>
            <a:r>
              <a:rPr lang="en-US" sz="4000" b="1" dirty="0"/>
              <a:t>Deaf and hearing church leaders and D.S. meet</a:t>
            </a:r>
          </a:p>
        </p:txBody>
      </p:sp>
      <p:sp>
        <p:nvSpPr>
          <p:cNvPr id="6" name="Rectangle 5"/>
          <p:cNvSpPr/>
          <p:nvPr/>
        </p:nvSpPr>
        <p:spPr>
          <a:xfrm>
            <a:off x="228600" y="2160961"/>
            <a:ext cx="5105400" cy="3444020"/>
          </a:xfrm>
          <a:prstGeom prst="rect">
            <a:avLst/>
          </a:prstGeom>
        </p:spPr>
        <p:txBody>
          <a:bodyPr wrap="square">
            <a:spAutoFit/>
          </a:bodyPr>
          <a:lstStyle/>
          <a:p>
            <a:pPr>
              <a:lnSpc>
                <a:spcPct val="90000"/>
              </a:lnSpc>
              <a:spcAft>
                <a:spcPts val="600"/>
              </a:spcAft>
            </a:pPr>
            <a:endParaRPr lang="en-US" sz="2400" b="1" dirty="0" smtClean="0"/>
          </a:p>
          <a:p>
            <a:pPr>
              <a:lnSpc>
                <a:spcPct val="90000"/>
              </a:lnSpc>
              <a:spcAft>
                <a:spcPts val="600"/>
              </a:spcAft>
            </a:pPr>
            <a:r>
              <a:rPr lang="en-US" sz="2400" b="1" dirty="0" smtClean="0"/>
              <a:t>Deaf </a:t>
            </a:r>
            <a:r>
              <a:rPr lang="en-US" sz="2400" b="1" dirty="0"/>
              <a:t>explain their worship needs</a:t>
            </a:r>
            <a:endParaRPr lang="en-US" sz="2400" b="1" dirty="0">
              <a:ea typeface="Calibri"/>
              <a:cs typeface="Calibri"/>
            </a:endParaRPr>
          </a:p>
          <a:p>
            <a:pPr indent="-228600">
              <a:lnSpc>
                <a:spcPct val="90000"/>
              </a:lnSpc>
              <a:spcAft>
                <a:spcPts val="600"/>
              </a:spcAft>
              <a:buFont typeface="Arial" panose="020B0604020202020204" pitchFamily="34" charset="0"/>
              <a:buChar char="•"/>
            </a:pPr>
            <a:endParaRPr lang="en-US" sz="1200" b="1" dirty="0">
              <a:ea typeface="Calibri"/>
              <a:cs typeface="Calibri"/>
            </a:endParaRPr>
          </a:p>
          <a:p>
            <a:pPr>
              <a:lnSpc>
                <a:spcPct val="90000"/>
              </a:lnSpc>
              <a:spcAft>
                <a:spcPts val="600"/>
              </a:spcAft>
            </a:pPr>
            <a:r>
              <a:rPr lang="en-US" sz="2400" b="1" dirty="0"/>
              <a:t>Supportive DS &amp; church leaders</a:t>
            </a:r>
            <a:endParaRPr lang="en-US" sz="2400" b="1" dirty="0">
              <a:ea typeface="Calibri"/>
              <a:cs typeface="Calibri"/>
            </a:endParaRPr>
          </a:p>
          <a:p>
            <a:pPr indent="-228600">
              <a:lnSpc>
                <a:spcPct val="90000"/>
              </a:lnSpc>
              <a:spcAft>
                <a:spcPts val="600"/>
              </a:spcAft>
              <a:buFont typeface="Arial" panose="020B0604020202020204" pitchFamily="34" charset="0"/>
              <a:buChar char="•"/>
            </a:pPr>
            <a:endParaRPr lang="en-US" sz="1200" b="1" dirty="0">
              <a:ea typeface="Calibri"/>
              <a:cs typeface="Calibri"/>
            </a:endParaRPr>
          </a:p>
          <a:p>
            <a:pPr>
              <a:lnSpc>
                <a:spcPct val="90000"/>
              </a:lnSpc>
              <a:spcAft>
                <a:spcPts val="600"/>
              </a:spcAft>
            </a:pPr>
            <a:r>
              <a:rPr lang="en-US" sz="2400" b="1" dirty="0"/>
              <a:t>Deaf pastor offers land </a:t>
            </a:r>
            <a:endParaRPr lang="en-US" sz="2400" b="1" dirty="0">
              <a:ea typeface="Calibri"/>
              <a:cs typeface="Calibri"/>
            </a:endParaRPr>
          </a:p>
          <a:p>
            <a:pPr indent="-228600">
              <a:lnSpc>
                <a:spcPct val="90000"/>
              </a:lnSpc>
              <a:spcAft>
                <a:spcPts val="600"/>
              </a:spcAft>
              <a:buFont typeface="Arial" panose="020B0604020202020204" pitchFamily="34" charset="0"/>
              <a:buChar char="•"/>
            </a:pPr>
            <a:endParaRPr lang="en-US" sz="1200" b="1" dirty="0">
              <a:ea typeface="Calibri"/>
              <a:cs typeface="Calibri"/>
            </a:endParaRPr>
          </a:p>
          <a:p>
            <a:pPr>
              <a:lnSpc>
                <a:spcPct val="90000"/>
              </a:lnSpc>
              <a:spcAft>
                <a:spcPts val="600"/>
              </a:spcAft>
            </a:pPr>
            <a:r>
              <a:rPr lang="en-US" sz="2400" b="1" dirty="0"/>
              <a:t>Near home of Deaf people </a:t>
            </a:r>
            <a:endParaRPr lang="en-US" sz="2400" b="1" dirty="0">
              <a:ea typeface="Calibri"/>
              <a:cs typeface="Calibri"/>
            </a:endParaRPr>
          </a:p>
          <a:p>
            <a:pPr indent="-228600">
              <a:lnSpc>
                <a:spcPct val="90000"/>
              </a:lnSpc>
              <a:spcAft>
                <a:spcPts val="600"/>
              </a:spcAft>
              <a:buFont typeface="Arial" panose="020B0604020202020204" pitchFamily="34" charset="0"/>
              <a:buChar char="•"/>
            </a:pPr>
            <a:endParaRPr lang="en-US" sz="1200" b="1" dirty="0">
              <a:ea typeface="Calibri"/>
              <a:cs typeface="Calibri"/>
            </a:endParaRPr>
          </a:p>
          <a:p>
            <a:pPr>
              <a:lnSpc>
                <a:spcPct val="90000"/>
              </a:lnSpc>
              <a:spcAft>
                <a:spcPts val="600"/>
              </a:spcAft>
            </a:pPr>
            <a:r>
              <a:rPr lang="en-US" sz="2400" b="1" dirty="0"/>
              <a:t>Deaf church meets in new place</a:t>
            </a:r>
            <a:endParaRPr lang="en-US" sz="2400" b="1" dirty="0">
              <a:ea typeface="Calibri"/>
              <a:cs typeface="Calibri"/>
            </a:endParaRPr>
          </a:p>
        </p:txBody>
      </p:sp>
      <p:sp>
        <p:nvSpPr>
          <p:cNvPr id="7" name="TextBox 6"/>
          <p:cNvSpPr txBox="1"/>
          <p:nvPr/>
        </p:nvSpPr>
        <p:spPr>
          <a:xfrm>
            <a:off x="1295400" y="5604981"/>
            <a:ext cx="1981199" cy="707886"/>
          </a:xfrm>
          <a:prstGeom prst="rect">
            <a:avLst/>
          </a:prstGeom>
          <a:noFill/>
        </p:spPr>
        <p:txBody>
          <a:bodyPr wrap="square" rtlCol="0">
            <a:spAutoFit/>
          </a:bodyPr>
          <a:lstStyle/>
          <a:p>
            <a:r>
              <a:rPr lang="en-US" sz="4000" b="1" dirty="0" smtClean="0">
                <a:solidFill>
                  <a:srgbClr val="CC3300"/>
                </a:solidFill>
              </a:rPr>
              <a:t>BUILD!</a:t>
            </a:r>
            <a:endParaRPr lang="en-US" sz="4000" b="1" dirty="0">
              <a:solidFill>
                <a:srgbClr val="CC3300"/>
              </a:solidFill>
            </a:endParaRPr>
          </a:p>
        </p:txBody>
      </p:sp>
    </p:spTree>
    <p:extLst>
      <p:ext uri="{BB962C8B-B14F-4D97-AF65-F5344CB8AC3E}">
        <p14:creationId xmlns:p14="http://schemas.microsoft.com/office/powerpoint/2010/main" val="942049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y be an image of 2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477491"/>
            <a:ext cx="3209060" cy="297353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ay be an image of 1 person, parrot and 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77491"/>
            <a:ext cx="3124200" cy="297353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ay be an image of 1 per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762000"/>
            <a:ext cx="3311236" cy="25648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1447800" y="182881"/>
            <a:ext cx="6019800" cy="584775"/>
          </a:xfrm>
          <a:prstGeom prst="rect">
            <a:avLst/>
          </a:prstGeom>
          <a:noFill/>
        </p:spPr>
        <p:txBody>
          <a:bodyPr wrap="square" rtlCol="0">
            <a:spAutoFit/>
          </a:bodyPr>
          <a:lstStyle/>
          <a:p>
            <a:pPr algn="ctr"/>
            <a:r>
              <a:rPr lang="en-US" sz="3200" b="1" dirty="0" smtClean="0"/>
              <a:t>Deaf </a:t>
            </a:r>
            <a:r>
              <a:rPr lang="en-US" sz="3200" b="1" dirty="0"/>
              <a:t>c</a:t>
            </a:r>
            <a:r>
              <a:rPr lang="en-US" sz="3200" b="1" dirty="0" smtClean="0"/>
              <a:t>rew builds the Deaf church </a:t>
            </a:r>
            <a:endParaRPr lang="en-US" sz="3200" b="1" dirty="0"/>
          </a:p>
        </p:txBody>
      </p:sp>
    </p:spTree>
    <p:extLst>
      <p:ext uri="{BB962C8B-B14F-4D97-AF65-F5344CB8AC3E}">
        <p14:creationId xmlns:p14="http://schemas.microsoft.com/office/powerpoint/2010/main" val="217849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YATOSHA</a:t>
            </a:r>
            <a:endParaRPr lang="en-US" b="1" dirty="0"/>
          </a:p>
        </p:txBody>
      </p:sp>
      <p:sp>
        <p:nvSpPr>
          <p:cNvPr id="3" name="Content Placeholder 2"/>
          <p:cNvSpPr>
            <a:spLocks noGrp="1"/>
          </p:cNvSpPr>
          <p:nvPr>
            <p:ph idx="1"/>
          </p:nvPr>
        </p:nvSpPr>
        <p:spPr/>
        <p:txBody>
          <a:bodyPr/>
          <a:lstStyle/>
          <a:p>
            <a:pPr marL="457200" lvl="1" indent="0" algn="ctr">
              <a:buNone/>
            </a:pPr>
            <a:r>
              <a:rPr lang="en-US" b="1" dirty="0" smtClean="0"/>
              <a:t>Means  “enough”</a:t>
            </a:r>
          </a:p>
          <a:p>
            <a:pPr marL="457200" lvl="1" indent="0" algn="ctr">
              <a:buNone/>
            </a:pPr>
            <a:endParaRPr lang="en-US" sz="1800" dirty="0" smtClean="0"/>
          </a:p>
          <a:p>
            <a:pPr marL="457200" lvl="1" indent="0" algn="ctr">
              <a:buNone/>
            </a:pPr>
            <a:r>
              <a:rPr lang="en-US" dirty="0" smtClean="0"/>
              <a:t>God always provides “enough” </a:t>
            </a:r>
          </a:p>
          <a:p>
            <a:pPr marL="457200" lvl="1" indent="0" algn="ctr">
              <a:buNone/>
            </a:pPr>
            <a:endParaRPr lang="en-US" sz="1800" dirty="0" smtClean="0"/>
          </a:p>
          <a:p>
            <a:pPr marL="457200" lvl="1" indent="0" algn="ctr">
              <a:buNone/>
            </a:pPr>
            <a:r>
              <a:rPr lang="en-US" dirty="0" smtClean="0"/>
              <a:t>and </a:t>
            </a:r>
          </a:p>
          <a:p>
            <a:pPr marL="457200" lvl="1" indent="0" algn="ctr">
              <a:buNone/>
            </a:pPr>
            <a:endParaRPr lang="en-US" sz="1800" dirty="0" smtClean="0"/>
          </a:p>
          <a:p>
            <a:pPr marL="457200" lvl="1" indent="0" algn="ctr">
              <a:buNone/>
            </a:pPr>
            <a:r>
              <a:rPr lang="en-US" dirty="0" smtClean="0"/>
              <a:t>We have had “enough”.  No more injustice and lack</a:t>
            </a:r>
          </a:p>
          <a:p>
            <a:pPr marL="457200" lvl="1" indent="0" algn="ctr">
              <a:buNone/>
            </a:pPr>
            <a:r>
              <a:rPr lang="en-US" b="1" dirty="0" smtClean="0">
                <a:solidFill>
                  <a:srgbClr val="CC3300"/>
                </a:solidFill>
              </a:rPr>
              <a:t>The Deaf must have equality and access</a:t>
            </a:r>
            <a:endParaRPr lang="en-US" b="1" dirty="0">
              <a:solidFill>
                <a:srgbClr val="CC3300"/>
              </a:solidFill>
            </a:endParaRPr>
          </a:p>
        </p:txBody>
      </p:sp>
    </p:spTree>
    <p:extLst>
      <p:ext uri="{BB962C8B-B14F-4D97-AF65-F5344CB8AC3E}">
        <p14:creationId xmlns:p14="http://schemas.microsoft.com/office/powerpoint/2010/main" val="405894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81000"/>
            <a:ext cx="4343400" cy="830997"/>
          </a:xfrm>
          <a:prstGeom prst="rect">
            <a:avLst/>
          </a:prstGeom>
        </p:spPr>
        <p:txBody>
          <a:bodyPr wrap="square">
            <a:spAutoFit/>
          </a:bodyPr>
          <a:lstStyle/>
          <a:p>
            <a:pPr algn="ctr"/>
            <a:r>
              <a:rPr lang="en-US" sz="2400" b="1" dirty="0"/>
              <a:t>Deaf Awareness Worship Service</a:t>
            </a:r>
          </a:p>
          <a:p>
            <a:pPr algn="ctr"/>
            <a:r>
              <a:rPr lang="en-US" sz="2400" b="1" dirty="0"/>
              <a:t>October 15, 2023</a:t>
            </a:r>
          </a:p>
        </p:txBody>
      </p:sp>
      <p:pic>
        <p:nvPicPr>
          <p:cNvPr id="3" name="Picture 2" descr="May be an image of 3 peo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447800"/>
            <a:ext cx="3124200" cy="3162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2967334"/>
            <a:ext cx="3581400" cy="2862322"/>
          </a:xfrm>
          <a:prstGeom prst="rect">
            <a:avLst/>
          </a:prstGeom>
        </p:spPr>
        <p:txBody>
          <a:bodyPr wrap="square">
            <a:spAutoFit/>
          </a:bodyPr>
          <a:lstStyle/>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r>
              <a:rPr lang="en-US" b="1" dirty="0" smtClean="0"/>
              <a:t>DS </a:t>
            </a:r>
            <a:r>
              <a:rPr lang="en-US" b="1" dirty="0" err="1"/>
              <a:t>Isaka</a:t>
            </a:r>
            <a:r>
              <a:rPr lang="en-US" b="1" dirty="0"/>
              <a:t> installs Pastor </a:t>
            </a:r>
            <a:r>
              <a:rPr lang="en-US" b="1" dirty="0" err="1"/>
              <a:t>Isaya</a:t>
            </a:r>
            <a:r>
              <a:rPr lang="en-US" b="1" dirty="0"/>
              <a:t>         	as leader of </a:t>
            </a:r>
          </a:p>
          <a:p>
            <a:r>
              <a:rPr lang="en-US" b="1" dirty="0"/>
              <a:t>     First Deaf UMC </a:t>
            </a:r>
            <a:r>
              <a:rPr lang="en-US" b="1" dirty="0" err="1"/>
              <a:t>Viwege</a:t>
            </a:r>
            <a:endParaRPr lang="en-US" b="1" dirty="0"/>
          </a:p>
        </p:txBody>
      </p:sp>
      <p:pic>
        <p:nvPicPr>
          <p:cNvPr id="6" name="Picture 4" descr="May be an image of 7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447800"/>
            <a:ext cx="3911600" cy="3162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10800000" flipV="1">
            <a:off x="4419600" y="4916463"/>
            <a:ext cx="4038600" cy="923330"/>
          </a:xfrm>
          <a:prstGeom prst="rect">
            <a:avLst/>
          </a:prstGeom>
        </p:spPr>
        <p:txBody>
          <a:bodyPr wrap="square">
            <a:spAutoFit/>
          </a:bodyPr>
          <a:lstStyle/>
          <a:p>
            <a:pPr algn="ctr"/>
            <a:r>
              <a:rPr lang="en-US" b="1" dirty="0"/>
              <a:t>Deaf church and nearby hearing church celebrate at Deaf church on road now called “Deaf Street</a:t>
            </a:r>
            <a:endParaRPr lang="en-US" dirty="0"/>
          </a:p>
        </p:txBody>
      </p:sp>
    </p:spTree>
    <p:extLst>
      <p:ext uri="{BB962C8B-B14F-4D97-AF65-F5344CB8AC3E}">
        <p14:creationId xmlns:p14="http://schemas.microsoft.com/office/powerpoint/2010/main" val="606561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730" y="921329"/>
            <a:ext cx="2741832"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ay be an image of 4 people, people smiling and flute,">
            <a:extLst>
              <a:ext uri="{FF2B5EF4-FFF2-40B4-BE49-F238E27FC236}">
                <a16:creationId xmlns:a16="http://schemas.microsoft.com/office/drawing/2014/main" xmlns="" id="{D5C22935-BF6C-0F11-3ABD-092C356780D4}"/>
              </a:ext>
            </a:extLst>
          </p:cNvPr>
          <p:cNvPicPr>
            <a:picLocks noChangeAspect="1"/>
          </p:cNvPicPr>
          <p:nvPr/>
        </p:nvPicPr>
        <p:blipFill>
          <a:blip r:embed="rId3"/>
          <a:stretch>
            <a:fillRect/>
          </a:stretch>
        </p:blipFill>
        <p:spPr>
          <a:xfrm>
            <a:off x="2999509" y="3886200"/>
            <a:ext cx="3886200" cy="2496088"/>
          </a:xfrm>
          <a:prstGeom prst="rect">
            <a:avLst/>
          </a:prstGeom>
        </p:spPr>
      </p:pic>
      <p:pic>
        <p:nvPicPr>
          <p:cNvPr id="4" name="Picture 3" descr="May be an image of 7 people,">
            <a:extLst>
              <a:ext uri="{FF2B5EF4-FFF2-40B4-BE49-F238E27FC236}">
                <a16:creationId xmlns:a16="http://schemas.microsoft.com/office/drawing/2014/main" xmlns="" id="{FE89093E-8C58-35CF-9C4D-4DF24FBB8C62}"/>
              </a:ext>
            </a:extLst>
          </p:cNvPr>
          <p:cNvPicPr>
            <a:picLocks noChangeAspect="1"/>
          </p:cNvPicPr>
          <p:nvPr/>
        </p:nvPicPr>
        <p:blipFill>
          <a:blip r:embed="rId4"/>
          <a:stretch>
            <a:fillRect/>
          </a:stretch>
        </p:blipFill>
        <p:spPr>
          <a:xfrm>
            <a:off x="4114800" y="928255"/>
            <a:ext cx="4275467" cy="2895600"/>
          </a:xfrm>
          <a:prstGeom prst="rect">
            <a:avLst/>
          </a:prstGeom>
        </p:spPr>
      </p:pic>
      <p:sp>
        <p:nvSpPr>
          <p:cNvPr id="2" name="TextBox 1"/>
          <p:cNvSpPr txBox="1"/>
          <p:nvPr/>
        </p:nvSpPr>
        <p:spPr>
          <a:xfrm>
            <a:off x="914400" y="252635"/>
            <a:ext cx="7620000" cy="523220"/>
          </a:xfrm>
          <a:prstGeom prst="rect">
            <a:avLst/>
          </a:prstGeom>
          <a:noFill/>
        </p:spPr>
        <p:txBody>
          <a:bodyPr wrap="square" rtlCol="0">
            <a:spAutoFit/>
          </a:bodyPr>
          <a:lstStyle/>
          <a:p>
            <a:pPr algn="ctr"/>
            <a:r>
              <a:rPr lang="en-US" sz="2800" b="1" dirty="0" smtClean="0"/>
              <a:t>Christian </a:t>
            </a:r>
            <a:r>
              <a:rPr lang="en-US" sz="2800" b="1" dirty="0"/>
              <a:t>G</a:t>
            </a:r>
            <a:r>
              <a:rPr lang="en-US" sz="2800" b="1" dirty="0" smtClean="0"/>
              <a:t>reetings from First Deaf UMC Tanzania</a:t>
            </a:r>
            <a:endParaRPr lang="en-US" sz="2800" b="1" dirty="0"/>
          </a:p>
        </p:txBody>
      </p:sp>
      <p:sp>
        <p:nvSpPr>
          <p:cNvPr id="5" name="Rectangle 4"/>
          <p:cNvSpPr/>
          <p:nvPr/>
        </p:nvSpPr>
        <p:spPr>
          <a:xfrm>
            <a:off x="2286000" y="3105835"/>
            <a:ext cx="5410200" cy="3693319"/>
          </a:xfrm>
          <a:prstGeom prst="rect">
            <a:avLst/>
          </a:prstGeom>
        </p:spPr>
        <p:txBody>
          <a:bodyPr wrap="square">
            <a:spAutoFit/>
          </a:bodyPr>
          <a:lstStyle/>
          <a:p>
            <a:pPr algn="ctr"/>
            <a:endParaRPr lang="en-US" b="1" dirty="0" smtClean="0">
              <a:ea typeface="Calibri"/>
              <a:cs typeface="Calibri"/>
            </a:endParaRPr>
          </a:p>
          <a:p>
            <a:pPr algn="ctr"/>
            <a:endParaRPr lang="en-US" b="1" dirty="0">
              <a:ea typeface="Calibri"/>
              <a:cs typeface="Calibri"/>
            </a:endParaRPr>
          </a:p>
          <a:p>
            <a:pPr algn="ctr"/>
            <a:endParaRPr lang="en-US" b="1" dirty="0" smtClean="0">
              <a:ea typeface="Calibri"/>
              <a:cs typeface="Calibri"/>
            </a:endParaRPr>
          </a:p>
          <a:p>
            <a:pPr algn="ctr"/>
            <a:endParaRPr lang="en-US" b="1" dirty="0">
              <a:ea typeface="Calibri"/>
              <a:cs typeface="Calibri"/>
            </a:endParaRPr>
          </a:p>
          <a:p>
            <a:pPr algn="ctr"/>
            <a:endParaRPr lang="en-US" b="1" dirty="0" smtClean="0">
              <a:ea typeface="Calibri"/>
              <a:cs typeface="Calibri"/>
            </a:endParaRPr>
          </a:p>
          <a:p>
            <a:pPr algn="ctr"/>
            <a:endParaRPr lang="en-US" b="1" dirty="0">
              <a:ea typeface="Calibri"/>
              <a:cs typeface="Calibri"/>
            </a:endParaRPr>
          </a:p>
          <a:p>
            <a:pPr algn="ctr"/>
            <a:endParaRPr lang="en-US" b="1" dirty="0" smtClean="0">
              <a:ea typeface="Calibri"/>
              <a:cs typeface="Calibri"/>
            </a:endParaRPr>
          </a:p>
          <a:p>
            <a:pPr algn="ctr"/>
            <a:endParaRPr lang="en-US" b="1" dirty="0">
              <a:ea typeface="Calibri"/>
              <a:cs typeface="Calibri"/>
            </a:endParaRPr>
          </a:p>
          <a:p>
            <a:pPr algn="ctr"/>
            <a:endParaRPr lang="en-US" b="1" dirty="0" smtClean="0">
              <a:ea typeface="Calibri"/>
              <a:cs typeface="Calibri"/>
            </a:endParaRPr>
          </a:p>
          <a:p>
            <a:pPr algn="ctr"/>
            <a:endParaRPr lang="en-US" b="1" dirty="0">
              <a:ea typeface="Calibri"/>
              <a:cs typeface="Calibri"/>
            </a:endParaRPr>
          </a:p>
          <a:p>
            <a:pPr algn="ctr"/>
            <a:endParaRPr lang="en-US" b="1" dirty="0" smtClean="0">
              <a:ea typeface="Calibri"/>
              <a:cs typeface="Calibri"/>
            </a:endParaRPr>
          </a:p>
          <a:p>
            <a:pPr algn="ctr"/>
            <a:endParaRPr lang="en-US" b="1" dirty="0">
              <a:ea typeface="Calibri"/>
              <a:cs typeface="Calibri"/>
            </a:endParaRPr>
          </a:p>
          <a:p>
            <a:pPr algn="ctr"/>
            <a:r>
              <a:rPr lang="en-US" b="1" dirty="0" smtClean="0">
                <a:ea typeface="Calibri"/>
                <a:cs typeface="Calibri"/>
              </a:rPr>
              <a:t>Deaf </a:t>
            </a:r>
            <a:r>
              <a:rPr lang="en-US" b="1" dirty="0">
                <a:ea typeface="Calibri"/>
                <a:cs typeface="Calibri"/>
              </a:rPr>
              <a:t>church choir signs to </a:t>
            </a:r>
            <a:r>
              <a:rPr lang="en-US" b="1" dirty="0" smtClean="0">
                <a:ea typeface="Calibri"/>
                <a:cs typeface="Calibri"/>
              </a:rPr>
              <a:t>the</a:t>
            </a:r>
            <a:r>
              <a:rPr lang="en-US" b="1" dirty="0">
                <a:ea typeface="Calibri"/>
                <a:cs typeface="Calibri"/>
              </a:rPr>
              <a:t> beat of the drum</a:t>
            </a:r>
            <a:endParaRPr lang="en-US" b="1" dirty="0"/>
          </a:p>
        </p:txBody>
      </p:sp>
      <p:sp>
        <p:nvSpPr>
          <p:cNvPr id="6" name="TextBox 5"/>
          <p:cNvSpPr txBox="1"/>
          <p:nvPr/>
        </p:nvSpPr>
        <p:spPr>
          <a:xfrm>
            <a:off x="462730" y="3992881"/>
            <a:ext cx="2147512" cy="1200329"/>
          </a:xfrm>
          <a:prstGeom prst="rect">
            <a:avLst/>
          </a:prstGeom>
          <a:noFill/>
        </p:spPr>
        <p:txBody>
          <a:bodyPr wrap="square" rtlCol="0">
            <a:spAutoFit/>
          </a:bodyPr>
          <a:lstStyle/>
          <a:p>
            <a:pPr algn="ctr"/>
            <a:r>
              <a:rPr lang="en-US" b="1" dirty="0" smtClean="0"/>
              <a:t>4 Deaf baptized </a:t>
            </a:r>
            <a:r>
              <a:rPr lang="en-US" b="1" dirty="0"/>
              <a:t>by Rev. Tom </a:t>
            </a:r>
            <a:r>
              <a:rPr lang="en-US" b="1" dirty="0" smtClean="0"/>
              <a:t>Hudspeth of the UM-DHM Deaf mission team</a:t>
            </a:r>
            <a:endParaRPr lang="en-US" b="1" dirty="0"/>
          </a:p>
        </p:txBody>
      </p:sp>
    </p:spTree>
    <p:extLst>
      <p:ext uri="{BB962C8B-B14F-4D97-AF65-F5344CB8AC3E}">
        <p14:creationId xmlns:p14="http://schemas.microsoft.com/office/powerpoint/2010/main" val="2928162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Carol\AppData\Local\Microsoft\Windows\Temporary Internet Files\Content.IE5\ZEW2N3KJ\thinking-150337_960_720[1].png"/>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63236"/>
            <a:ext cx="5715000" cy="5467350"/>
          </a:xfrm>
          <a:prstGeom prst="rect">
            <a:avLst/>
          </a:prstGeom>
          <a:noFill/>
          <a:ln>
            <a:noFill/>
          </a:ln>
        </p:spPr>
      </p:pic>
      <p:sp>
        <p:nvSpPr>
          <p:cNvPr id="4" name="Rectangle 3"/>
          <p:cNvSpPr/>
          <p:nvPr/>
        </p:nvSpPr>
        <p:spPr>
          <a:xfrm>
            <a:off x="4191000" y="914401"/>
            <a:ext cx="4953000" cy="3570208"/>
          </a:xfrm>
          <a:prstGeom prst="rect">
            <a:avLst/>
          </a:prstGeom>
        </p:spPr>
        <p:txBody>
          <a:bodyPr wrap="square">
            <a:spAutoFit/>
          </a:bodyPr>
          <a:lstStyle/>
          <a:p>
            <a:r>
              <a:rPr lang="en-US" sz="4000" dirty="0"/>
              <a:t>The next big dream… </a:t>
            </a:r>
            <a:r>
              <a:rPr lang="en-US" sz="4000" dirty="0" smtClean="0"/>
              <a:t>    </a:t>
            </a:r>
            <a:r>
              <a:rPr lang="en-US" sz="6600" dirty="0"/>
              <a:t>E</a:t>
            </a:r>
            <a:r>
              <a:rPr lang="en-US" sz="6600" dirty="0" smtClean="0"/>
              <a:t>ducation</a:t>
            </a:r>
            <a:r>
              <a:rPr lang="en-US" sz="4000" dirty="0" smtClean="0"/>
              <a:t> </a:t>
            </a:r>
            <a:r>
              <a:rPr lang="en-US" sz="6600" dirty="0" smtClean="0"/>
              <a:t>!</a:t>
            </a:r>
          </a:p>
          <a:p>
            <a:endParaRPr lang="en-US" dirty="0"/>
          </a:p>
          <a:p>
            <a:endParaRPr lang="en-US" dirty="0" smtClean="0"/>
          </a:p>
          <a:p>
            <a:endParaRPr lang="en-US" dirty="0"/>
          </a:p>
          <a:p>
            <a:endParaRPr lang="en-US" dirty="0" smtClean="0"/>
          </a:p>
          <a:p>
            <a:r>
              <a:rPr lang="en-US" dirty="0" smtClean="0"/>
              <a:t>   </a:t>
            </a:r>
            <a:r>
              <a:rPr lang="en-US" sz="2400" dirty="0" smtClean="0"/>
              <a:t>for </a:t>
            </a:r>
            <a:r>
              <a:rPr lang="en-US" sz="2400" dirty="0"/>
              <a:t>300 Deaf children in an area </a:t>
            </a:r>
            <a:endParaRPr lang="en-US" sz="2400" dirty="0" smtClean="0"/>
          </a:p>
          <a:p>
            <a:r>
              <a:rPr lang="en-US" sz="2400" dirty="0" smtClean="0"/>
              <a:t>          who now have no school </a:t>
            </a:r>
            <a:endParaRPr lang="en-US" sz="2400" dirty="0"/>
          </a:p>
        </p:txBody>
      </p:sp>
      <p:sp>
        <p:nvSpPr>
          <p:cNvPr id="5" name="TextBox 4"/>
          <p:cNvSpPr txBox="1"/>
          <p:nvPr/>
        </p:nvSpPr>
        <p:spPr>
          <a:xfrm>
            <a:off x="457200" y="5846684"/>
            <a:ext cx="4267200" cy="830997"/>
          </a:xfrm>
          <a:prstGeom prst="rect">
            <a:avLst/>
          </a:prstGeom>
          <a:noFill/>
        </p:spPr>
        <p:txBody>
          <a:bodyPr wrap="square" rtlCol="0">
            <a:spAutoFit/>
          </a:bodyPr>
          <a:lstStyle/>
          <a:p>
            <a:pPr algn="ctr"/>
            <a:r>
              <a:rPr lang="en-US" sz="2400" dirty="0" smtClean="0"/>
              <a:t>Dedicating the land for</a:t>
            </a:r>
          </a:p>
          <a:p>
            <a:pPr algn="ctr"/>
            <a:r>
              <a:rPr lang="en-US" sz="2400" dirty="0" err="1" smtClean="0"/>
              <a:t>Yatosha</a:t>
            </a:r>
            <a:r>
              <a:rPr lang="en-US" sz="2400" dirty="0" smtClean="0"/>
              <a:t> Deaf School</a:t>
            </a:r>
            <a:endParaRPr lang="en-US" sz="2400" dirty="0"/>
          </a:p>
        </p:txBody>
      </p:sp>
      <p:pic>
        <p:nvPicPr>
          <p:cNvPr id="2052" name="Picture 4" descr="No phot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3122534"/>
            <a:ext cx="272415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959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y be an image of floor p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935" y="1447800"/>
            <a:ext cx="5874327"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flipH="1">
            <a:off x="952498" y="647581"/>
            <a:ext cx="7315200" cy="800219"/>
          </a:xfrm>
          <a:prstGeom prst="rect">
            <a:avLst/>
          </a:prstGeom>
          <a:noFill/>
        </p:spPr>
        <p:txBody>
          <a:bodyPr wrap="square" rtlCol="0">
            <a:spAutoFit/>
          </a:bodyPr>
          <a:lstStyle/>
          <a:p>
            <a:pPr algn="ctr"/>
            <a:r>
              <a:rPr lang="en-US" sz="2800" b="1" dirty="0" err="1" smtClean="0"/>
              <a:t>Yatosha</a:t>
            </a:r>
            <a:r>
              <a:rPr lang="en-US" sz="2800" b="1" dirty="0" smtClean="0"/>
              <a:t> Deaf School in Mwanza, Tanzania</a:t>
            </a:r>
          </a:p>
          <a:p>
            <a:pPr algn="ctr"/>
            <a:r>
              <a:rPr lang="en-US" dirty="0" smtClean="0"/>
              <a:t>(Architect’s proposal)</a:t>
            </a:r>
            <a:endParaRPr lang="en-US" dirty="0"/>
          </a:p>
        </p:txBody>
      </p:sp>
      <p:sp>
        <p:nvSpPr>
          <p:cNvPr id="4" name="TextBox 3"/>
          <p:cNvSpPr txBox="1"/>
          <p:nvPr/>
        </p:nvSpPr>
        <p:spPr>
          <a:xfrm flipH="1">
            <a:off x="685798" y="5486400"/>
            <a:ext cx="8001001" cy="1200329"/>
          </a:xfrm>
          <a:prstGeom prst="rect">
            <a:avLst/>
          </a:prstGeom>
          <a:noFill/>
        </p:spPr>
        <p:txBody>
          <a:bodyPr wrap="square" rtlCol="0">
            <a:spAutoFit/>
          </a:bodyPr>
          <a:lstStyle/>
          <a:p>
            <a:r>
              <a:rPr lang="en-US" b="1" dirty="0" smtClean="0"/>
              <a:t>Proposed residential Deaf school for 300 students in area with NO Deaf education.</a:t>
            </a:r>
          </a:p>
          <a:p>
            <a:pPr algn="ctr"/>
            <a:r>
              <a:rPr lang="en-US" b="1" dirty="0"/>
              <a:t> </a:t>
            </a:r>
            <a:r>
              <a:rPr lang="en-US" b="1" dirty="0" smtClean="0"/>
              <a:t>55% of Deaf people is Tanzania are illiterate.</a:t>
            </a:r>
          </a:p>
          <a:p>
            <a:pPr algn="ctr"/>
            <a:r>
              <a:rPr lang="en-US" b="1" dirty="0" smtClean="0"/>
              <a:t>Tanzania curriculum with vocational and computer classes in sign language. </a:t>
            </a:r>
          </a:p>
          <a:p>
            <a:pPr algn="ctr"/>
            <a:r>
              <a:rPr lang="en-US" b="1" dirty="0"/>
              <a:t> </a:t>
            </a:r>
            <a:r>
              <a:rPr lang="en-US" b="1" dirty="0" smtClean="0"/>
              <a:t>6 ½ acres purchased. Need for $625,000 over the next 4 years to build </a:t>
            </a:r>
            <a:endParaRPr lang="en-US" b="1" dirty="0"/>
          </a:p>
        </p:txBody>
      </p:sp>
    </p:spTree>
    <p:extLst>
      <p:ext uri="{BB962C8B-B14F-4D97-AF65-F5344CB8AC3E}">
        <p14:creationId xmlns:p14="http://schemas.microsoft.com/office/powerpoint/2010/main" val="1806296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686800" cy="1569660"/>
          </a:xfrm>
          <a:prstGeom prst="rect">
            <a:avLst/>
          </a:prstGeom>
        </p:spPr>
        <p:txBody>
          <a:bodyPr wrap="square">
            <a:spAutoFit/>
          </a:bodyPr>
          <a:lstStyle/>
          <a:p>
            <a:pPr algn="ctr"/>
            <a:r>
              <a:rPr lang="en-US" sz="3200" b="1" dirty="0">
                <a:solidFill>
                  <a:srgbClr val="202124"/>
                </a:solidFill>
                <a:latin typeface="Google Sans"/>
              </a:rPr>
              <a:t>“The limits of my language </a:t>
            </a:r>
            <a:endParaRPr lang="en-US" sz="3200" b="1" dirty="0" smtClean="0">
              <a:solidFill>
                <a:srgbClr val="202124"/>
              </a:solidFill>
              <a:latin typeface="Google Sans"/>
            </a:endParaRPr>
          </a:p>
          <a:p>
            <a:r>
              <a:rPr lang="en-US" sz="3200" b="1" dirty="0" smtClean="0">
                <a:solidFill>
                  <a:srgbClr val="202124"/>
                </a:solidFill>
                <a:latin typeface="Google Sans"/>
              </a:rPr>
              <a:t>		mean </a:t>
            </a:r>
            <a:r>
              <a:rPr lang="en-US" sz="3200" b="1" dirty="0">
                <a:solidFill>
                  <a:srgbClr val="202124"/>
                </a:solidFill>
                <a:latin typeface="Google Sans"/>
              </a:rPr>
              <a:t>the limits of </a:t>
            </a:r>
            <a:r>
              <a:rPr lang="en-US" sz="3200" b="1" dirty="0" smtClean="0">
                <a:solidFill>
                  <a:srgbClr val="202124"/>
                </a:solidFill>
                <a:latin typeface="Google Sans"/>
              </a:rPr>
              <a:t>my </a:t>
            </a:r>
            <a:r>
              <a:rPr lang="en-US" sz="3200" b="1" dirty="0">
                <a:solidFill>
                  <a:srgbClr val="202124"/>
                </a:solidFill>
                <a:latin typeface="Google Sans"/>
              </a:rPr>
              <a:t>world</a:t>
            </a:r>
            <a:r>
              <a:rPr lang="en-US" sz="3200" dirty="0" smtClean="0">
                <a:solidFill>
                  <a:srgbClr val="202124"/>
                </a:solidFill>
                <a:latin typeface="Google Sans"/>
              </a:rPr>
              <a:t>.”</a:t>
            </a:r>
          </a:p>
          <a:p>
            <a:r>
              <a:rPr lang="en-US" sz="3200" dirty="0" smtClean="0">
                <a:solidFill>
                  <a:srgbClr val="202124"/>
                </a:solidFill>
                <a:latin typeface="Google Sans"/>
              </a:rPr>
              <a:t>					— </a:t>
            </a:r>
            <a:r>
              <a:rPr lang="en-US" sz="2400" dirty="0">
                <a:solidFill>
                  <a:srgbClr val="202124"/>
                </a:solidFill>
                <a:latin typeface="Google Sans"/>
              </a:rPr>
              <a:t>Ludwig Wittgenstein.</a:t>
            </a:r>
            <a:endParaRPr lang="en-US" sz="2400" b="0" i="0" dirty="0">
              <a:solidFill>
                <a:srgbClr val="202124"/>
              </a:solidFill>
              <a:effectLst/>
              <a:latin typeface="Google Sans"/>
            </a:endParaRPr>
          </a:p>
        </p:txBody>
      </p:sp>
      <p:sp>
        <p:nvSpPr>
          <p:cNvPr id="4" name="TextBox 3"/>
          <p:cNvSpPr txBox="1"/>
          <p:nvPr/>
        </p:nvSpPr>
        <p:spPr>
          <a:xfrm>
            <a:off x="2438400" y="1597308"/>
            <a:ext cx="4191000" cy="584775"/>
          </a:xfrm>
          <a:prstGeom prst="rect">
            <a:avLst/>
          </a:prstGeom>
          <a:noFill/>
        </p:spPr>
        <p:txBody>
          <a:bodyPr wrap="square" rtlCol="0">
            <a:spAutoFit/>
          </a:bodyPr>
          <a:lstStyle/>
          <a:p>
            <a:pPr algn="ctr"/>
            <a:r>
              <a:rPr lang="en-US" sz="3200" b="1" i="1" dirty="0" smtClean="0">
                <a:solidFill>
                  <a:srgbClr val="FF0000"/>
                </a:solidFill>
              </a:rPr>
              <a:t>Education means</a:t>
            </a:r>
            <a:endParaRPr lang="en-US" sz="3200" b="1" i="1" dirty="0">
              <a:solidFill>
                <a:srgbClr val="FF0000"/>
              </a:solidFill>
            </a:endParaRPr>
          </a:p>
        </p:txBody>
      </p:sp>
      <p:pic>
        <p:nvPicPr>
          <p:cNvPr id="5" name="Picture 4" descr="C:\Users\Carol\AppData\Local\Microsoft\Windows\Temporary Internet Files\Content.IE5\V35R6GY7\South-african-school-children[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70969"/>
            <a:ext cx="2334491" cy="2352675"/>
          </a:xfrm>
          <a:prstGeom prst="rect">
            <a:avLst/>
          </a:prstGeom>
          <a:noFill/>
          <a:ln>
            <a:noFill/>
          </a:ln>
        </p:spPr>
      </p:pic>
      <p:pic>
        <p:nvPicPr>
          <p:cNvPr id="6" name="Picture 5" descr="C:\Users\Carol\AppData\Local\Microsoft\Windows\Temporary Internet Files\Content.IE5\306U0LW3\RwandaHealth[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752600"/>
            <a:ext cx="2438400" cy="2352675"/>
          </a:xfrm>
          <a:prstGeom prst="rect">
            <a:avLst/>
          </a:prstGeom>
          <a:noFill/>
          <a:ln>
            <a:noFill/>
          </a:ln>
        </p:spPr>
      </p:pic>
      <p:pic>
        <p:nvPicPr>
          <p:cNvPr id="7" name="Picture 6" descr="C:\Users\Carol\AppData\Local\Microsoft\Windows\Temporary Internet Files\Content.IE5\ZEW2N3KJ\mother-and-child-1510083672N9v[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2314247"/>
            <a:ext cx="2438399" cy="1752600"/>
          </a:xfrm>
          <a:prstGeom prst="rect">
            <a:avLst/>
          </a:prstGeom>
          <a:noFill/>
          <a:ln>
            <a:noFill/>
          </a:ln>
        </p:spPr>
      </p:pic>
      <p:pic>
        <p:nvPicPr>
          <p:cNvPr id="8" name="Picture 7" descr="C:\Users\Carol\AppData\Local\Microsoft\Windows\Temporary Internet Files\Content.IE5\V35R6GY7\Djey-e1506595526119-640x360[1].jpg"/>
          <p:cNvPicPr/>
          <p:nvPr/>
        </p:nvPicPr>
        <p:blipFill>
          <a:blip r:embed="rId5">
            <a:extLst>
              <a:ext uri="{28A0092B-C50C-407E-A947-70E740481C1C}">
                <a14:useLocalDpi xmlns:a14="http://schemas.microsoft.com/office/drawing/2010/main" val="0"/>
              </a:ext>
            </a:extLst>
          </a:blip>
          <a:srcRect/>
          <a:stretch>
            <a:fillRect/>
          </a:stretch>
        </p:blipFill>
        <p:spPr bwMode="auto">
          <a:xfrm>
            <a:off x="848591" y="4509840"/>
            <a:ext cx="3342409" cy="1975795"/>
          </a:xfrm>
          <a:prstGeom prst="rect">
            <a:avLst/>
          </a:prstGeom>
          <a:noFill/>
          <a:ln>
            <a:noFill/>
          </a:ln>
        </p:spPr>
      </p:pic>
      <p:pic>
        <p:nvPicPr>
          <p:cNvPr id="1026" name="Picture 2" descr="No photo description availab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799" y="4509840"/>
            <a:ext cx="3075709" cy="197579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143000" y="4023644"/>
            <a:ext cx="1066800" cy="369332"/>
          </a:xfrm>
          <a:prstGeom prst="rect">
            <a:avLst/>
          </a:prstGeom>
          <a:noFill/>
        </p:spPr>
        <p:txBody>
          <a:bodyPr wrap="square" rtlCol="0">
            <a:spAutoFit/>
          </a:bodyPr>
          <a:lstStyle/>
          <a:p>
            <a:r>
              <a:rPr lang="en-US" b="1" dirty="0" smtClean="0"/>
              <a:t>schoo</a:t>
            </a:r>
            <a:r>
              <a:rPr lang="en-US" dirty="0" smtClean="0"/>
              <a:t>l</a:t>
            </a:r>
            <a:endParaRPr lang="en-US" dirty="0"/>
          </a:p>
        </p:txBody>
      </p:sp>
      <p:sp>
        <p:nvSpPr>
          <p:cNvPr id="14" name="TextBox 13"/>
          <p:cNvSpPr txBox="1"/>
          <p:nvPr/>
        </p:nvSpPr>
        <p:spPr>
          <a:xfrm flipH="1">
            <a:off x="3886200" y="4066847"/>
            <a:ext cx="1219200" cy="369332"/>
          </a:xfrm>
          <a:prstGeom prst="rect">
            <a:avLst/>
          </a:prstGeom>
          <a:noFill/>
        </p:spPr>
        <p:txBody>
          <a:bodyPr wrap="square" rtlCol="0">
            <a:spAutoFit/>
          </a:bodyPr>
          <a:lstStyle/>
          <a:p>
            <a:r>
              <a:rPr lang="en-US" dirty="0" smtClean="0"/>
              <a:t>     </a:t>
            </a:r>
            <a:r>
              <a:rPr lang="en-US" b="1" dirty="0" smtClean="0"/>
              <a:t>family</a:t>
            </a:r>
            <a:r>
              <a:rPr lang="en-US" dirty="0" smtClean="0"/>
              <a:t>  </a:t>
            </a:r>
            <a:endParaRPr lang="en-US" dirty="0"/>
          </a:p>
        </p:txBody>
      </p:sp>
      <p:sp>
        <p:nvSpPr>
          <p:cNvPr id="15" name="TextBox 14"/>
          <p:cNvSpPr txBox="1"/>
          <p:nvPr/>
        </p:nvSpPr>
        <p:spPr>
          <a:xfrm>
            <a:off x="6857998" y="3810001"/>
            <a:ext cx="1205346" cy="646331"/>
          </a:xfrm>
          <a:prstGeom prst="rect">
            <a:avLst/>
          </a:prstGeom>
          <a:noFill/>
        </p:spPr>
        <p:txBody>
          <a:bodyPr wrap="square" rtlCol="0">
            <a:spAutoFit/>
          </a:bodyPr>
          <a:lstStyle/>
          <a:p>
            <a:endParaRPr lang="en-US" dirty="0" smtClean="0"/>
          </a:p>
          <a:p>
            <a:r>
              <a:rPr lang="en-US" dirty="0" smtClean="0"/>
              <a:t>   </a:t>
            </a:r>
            <a:r>
              <a:rPr lang="en-US" b="1" dirty="0" smtClean="0"/>
              <a:t>health</a:t>
            </a:r>
            <a:endParaRPr lang="en-US" b="1" dirty="0"/>
          </a:p>
        </p:txBody>
      </p:sp>
      <p:sp>
        <p:nvSpPr>
          <p:cNvPr id="16" name="TextBox 15"/>
          <p:cNvSpPr txBox="1"/>
          <p:nvPr/>
        </p:nvSpPr>
        <p:spPr>
          <a:xfrm flipH="1">
            <a:off x="1905000" y="6488668"/>
            <a:ext cx="810491" cy="369332"/>
          </a:xfrm>
          <a:prstGeom prst="rect">
            <a:avLst/>
          </a:prstGeom>
          <a:noFill/>
        </p:spPr>
        <p:txBody>
          <a:bodyPr wrap="square" rtlCol="0">
            <a:spAutoFit/>
          </a:bodyPr>
          <a:lstStyle/>
          <a:p>
            <a:r>
              <a:rPr lang="en-US" dirty="0" smtClean="0"/>
              <a:t>    </a:t>
            </a:r>
            <a:r>
              <a:rPr lang="en-US" b="1" dirty="0" smtClean="0"/>
              <a:t>jobs</a:t>
            </a:r>
            <a:endParaRPr lang="en-US" b="1" dirty="0"/>
          </a:p>
        </p:txBody>
      </p:sp>
      <p:sp>
        <p:nvSpPr>
          <p:cNvPr id="17" name="TextBox 16"/>
          <p:cNvSpPr txBox="1"/>
          <p:nvPr/>
        </p:nvSpPr>
        <p:spPr>
          <a:xfrm>
            <a:off x="5791200" y="6162676"/>
            <a:ext cx="1905000" cy="646331"/>
          </a:xfrm>
          <a:prstGeom prst="rect">
            <a:avLst/>
          </a:prstGeom>
          <a:noFill/>
        </p:spPr>
        <p:txBody>
          <a:bodyPr wrap="square" rtlCol="0">
            <a:spAutoFit/>
          </a:bodyPr>
          <a:lstStyle/>
          <a:p>
            <a:endParaRPr lang="en-US" dirty="0" smtClean="0"/>
          </a:p>
          <a:p>
            <a:r>
              <a:rPr lang="en-US" dirty="0" smtClean="0"/>
              <a:t>    </a:t>
            </a:r>
            <a:r>
              <a:rPr lang="en-US" b="1" dirty="0" smtClean="0"/>
              <a:t>spiritual growth</a:t>
            </a:r>
            <a:endParaRPr lang="en-US" b="1" dirty="0"/>
          </a:p>
        </p:txBody>
      </p:sp>
    </p:spTree>
    <p:extLst>
      <p:ext uri="{BB962C8B-B14F-4D97-AF65-F5344CB8AC3E}">
        <p14:creationId xmlns:p14="http://schemas.microsoft.com/office/powerpoint/2010/main" val="1018836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4" descr="Black Children Learning Images - Free Download on Freepi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6" descr="Black Children Learning Images - Free Download on Freepi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12738"/>
            <a:ext cx="5257800" cy="37258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0800000" flipV="1">
            <a:off x="685800" y="2667760"/>
            <a:ext cx="7848600" cy="3970318"/>
          </a:xfrm>
          <a:prstGeom prst="rect">
            <a:avLst/>
          </a:prstGeom>
        </p:spPr>
        <p:txBody>
          <a:bodyPr wrap="square">
            <a:spAutoFit/>
          </a:bodyPr>
          <a:lstStyle/>
          <a:p>
            <a:pPr algn="ctr"/>
            <a:endParaRPr lang="en-US" sz="2800" b="1" dirty="0" smtClean="0"/>
          </a:p>
          <a:p>
            <a:pPr algn="ctr"/>
            <a:endParaRPr lang="en-US" sz="2800" b="1" dirty="0"/>
          </a:p>
          <a:p>
            <a:pPr algn="ctr"/>
            <a:endParaRPr lang="en-US" sz="2800" b="1" dirty="0" smtClean="0"/>
          </a:p>
          <a:p>
            <a:pPr algn="ctr"/>
            <a:endParaRPr lang="en-US" sz="2800" b="1" dirty="0"/>
          </a:p>
          <a:p>
            <a:pPr algn="ctr"/>
            <a:r>
              <a:rPr lang="en-US" sz="2800" b="1" dirty="0" smtClean="0"/>
              <a:t>Will </a:t>
            </a:r>
            <a:r>
              <a:rPr lang="en-US" sz="2800" b="1" dirty="0"/>
              <a:t>your church be one of the 100 UMC-related churches meeting the challenge starting in 2024 to pledge $6000 over a 4 year period ($1500 a year/$125 a month) to build </a:t>
            </a:r>
            <a:endParaRPr lang="en-US" sz="2800" b="1" dirty="0" smtClean="0"/>
          </a:p>
          <a:p>
            <a:pPr algn="ctr"/>
            <a:r>
              <a:rPr lang="en-US" sz="2800" b="1" dirty="0" smtClean="0"/>
              <a:t>the </a:t>
            </a:r>
            <a:r>
              <a:rPr lang="en-US" sz="2800" b="1" dirty="0" err="1"/>
              <a:t>Yatosha</a:t>
            </a:r>
            <a:r>
              <a:rPr lang="en-US" sz="2800" b="1" dirty="0"/>
              <a:t> Deaf School?</a:t>
            </a:r>
          </a:p>
        </p:txBody>
      </p:sp>
    </p:spTree>
    <p:extLst>
      <p:ext uri="{BB962C8B-B14F-4D97-AF65-F5344CB8AC3E}">
        <p14:creationId xmlns:p14="http://schemas.microsoft.com/office/powerpoint/2010/main" val="4289878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1600199" y="-36731"/>
            <a:ext cx="5943599" cy="646331"/>
          </a:xfrm>
          <a:prstGeom prst="rect">
            <a:avLst/>
          </a:prstGeom>
          <a:noFill/>
        </p:spPr>
        <p:txBody>
          <a:bodyPr wrap="square" rtlCol="0">
            <a:spAutoFit/>
          </a:bodyPr>
          <a:lstStyle/>
          <a:p>
            <a:pPr algn="ctr"/>
            <a:r>
              <a:rPr lang="en-US" sz="3600" b="1" dirty="0" smtClean="0">
                <a:solidFill>
                  <a:srgbClr val="C00000"/>
                </a:solidFill>
              </a:rPr>
              <a:t>Dreams really can come true</a:t>
            </a:r>
            <a:endParaRPr lang="en-US" sz="3600" b="1" dirty="0">
              <a:solidFill>
                <a:srgbClr val="C00000"/>
              </a:solidFill>
            </a:endParaRPr>
          </a:p>
        </p:txBody>
      </p:sp>
      <p:sp>
        <p:nvSpPr>
          <p:cNvPr id="10" name="TextBox 9"/>
          <p:cNvSpPr txBox="1"/>
          <p:nvPr/>
        </p:nvSpPr>
        <p:spPr>
          <a:xfrm>
            <a:off x="457200" y="4038600"/>
            <a:ext cx="8077200" cy="2708434"/>
          </a:xfrm>
          <a:prstGeom prst="rect">
            <a:avLst/>
          </a:prstGeom>
          <a:noFill/>
        </p:spPr>
        <p:txBody>
          <a:bodyPr wrap="square" rtlCol="0">
            <a:spAutoFit/>
          </a:bodyPr>
          <a:lstStyle/>
          <a:p>
            <a:r>
              <a:rPr lang="en-US" sz="2400" b="1" dirty="0" smtClean="0"/>
              <a:t>         *Give </a:t>
            </a:r>
            <a:r>
              <a:rPr lang="en-US" sz="2400" b="1" dirty="0"/>
              <a:t>to the United Methodist Advance #</a:t>
            </a:r>
            <a:r>
              <a:rPr lang="en-US" sz="2400" b="1" dirty="0" smtClean="0"/>
              <a:t>982562</a:t>
            </a:r>
          </a:p>
          <a:p>
            <a:pPr algn="ctr"/>
            <a:r>
              <a:rPr lang="en-US" dirty="0">
                <a:hlinkClick r:id="rId2"/>
              </a:rPr>
              <a:t>https://umcmission.org/advance-project/982562/</a:t>
            </a:r>
            <a:endParaRPr lang="en-US" sz="2400" b="1" dirty="0"/>
          </a:p>
          <a:p>
            <a:pPr algn="ctr"/>
            <a:r>
              <a:rPr lang="en-US" sz="2400" b="1" dirty="0" smtClean="0"/>
              <a:t>*Then contact Rev. Tom Hudspeth at </a:t>
            </a:r>
            <a:r>
              <a:rPr lang="en-US" sz="2400" b="1" dirty="0" smtClean="0">
                <a:hlinkClick r:id="rId3"/>
              </a:rPr>
              <a:t>thudspeth@llumc.org</a:t>
            </a:r>
            <a:r>
              <a:rPr lang="en-US" sz="2400" b="1" dirty="0" smtClean="0"/>
              <a:t> </a:t>
            </a:r>
          </a:p>
          <a:p>
            <a:pPr algn="ctr"/>
            <a:r>
              <a:rPr lang="en-US" sz="2400" b="1" dirty="0"/>
              <a:t> </a:t>
            </a:r>
            <a:r>
              <a:rPr lang="en-US" sz="2400" b="1" dirty="0" smtClean="0"/>
              <a:t>       to direct your gift to </a:t>
            </a:r>
            <a:r>
              <a:rPr lang="en-US" sz="2400" b="1" dirty="0" err="1"/>
              <a:t>Y</a:t>
            </a:r>
            <a:r>
              <a:rPr lang="en-US" sz="2400" b="1" dirty="0" err="1" smtClean="0"/>
              <a:t>atosha</a:t>
            </a:r>
            <a:r>
              <a:rPr lang="en-US" sz="2400" b="1" dirty="0" smtClean="0"/>
              <a:t> Deaf School </a:t>
            </a:r>
          </a:p>
          <a:p>
            <a:pPr algn="ctr"/>
            <a:r>
              <a:rPr lang="en-US" sz="2400" b="1" dirty="0" smtClean="0"/>
              <a:t>        *Encourage your church and conference to make a 	  commitment for ongoing support. </a:t>
            </a:r>
            <a:endParaRPr lang="en-US" sz="1400" b="1" dirty="0" smtClean="0"/>
          </a:p>
          <a:p>
            <a:pPr algn="ctr"/>
            <a:r>
              <a:rPr lang="en-US" sz="2800" b="1" dirty="0" smtClean="0">
                <a:solidFill>
                  <a:srgbClr val="C00000"/>
                </a:solidFill>
              </a:rPr>
              <a:t>     </a:t>
            </a:r>
            <a:r>
              <a:rPr lang="en-US" sz="3200" b="1" dirty="0" smtClean="0">
                <a:solidFill>
                  <a:srgbClr val="C00000"/>
                </a:solidFill>
              </a:rPr>
              <a:t>Together we can make miracles happen!</a:t>
            </a:r>
          </a:p>
        </p:txBody>
      </p:sp>
      <p:pic>
        <p:nvPicPr>
          <p:cNvPr id="3074" name="Picture 2" descr="Black children overlooked in scar tissue disorder tests, study says | The  University of Edinburg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685800"/>
            <a:ext cx="56388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416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Tanzania</a:t>
            </a:r>
            <a:r>
              <a:rPr lang="en-US" dirty="0"/>
              <a:t/>
            </a:r>
            <a:br>
              <a:rPr lang="en-US" dirty="0"/>
            </a:br>
            <a:endParaRPr lang="en-US" sz="2800" dirty="0"/>
          </a:p>
        </p:txBody>
      </p:sp>
      <p:pic>
        <p:nvPicPr>
          <p:cNvPr id="2050" name="Picture 2" descr="C:\Users\Carol\AppData\Local\Microsoft\Windows\Temporary Internet Files\Content.IE5\ZEW2N3KJ\map-political-africa[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429001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01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609597" y="988129"/>
            <a:ext cx="7848601" cy="3662541"/>
          </a:xfrm>
          <a:prstGeom prst="rect">
            <a:avLst/>
          </a:prstGeom>
          <a:noFill/>
        </p:spPr>
        <p:txBody>
          <a:bodyPr wrap="square" rtlCol="0">
            <a:spAutoFit/>
          </a:bodyPr>
          <a:lstStyle/>
          <a:p>
            <a:pPr algn="ctr"/>
            <a:r>
              <a:rPr lang="en-US" sz="2800" dirty="0" smtClean="0"/>
              <a:t>Over 500,000 Deaf people </a:t>
            </a:r>
          </a:p>
          <a:p>
            <a:endParaRPr lang="en-US" dirty="0"/>
          </a:p>
          <a:p>
            <a:pPr algn="ctr"/>
            <a:r>
              <a:rPr lang="en-US" sz="2800" dirty="0" smtClean="0"/>
              <a:t>55% are illiterate and have had no schooling</a:t>
            </a:r>
          </a:p>
          <a:p>
            <a:endParaRPr lang="en-US" sz="2800" dirty="0" smtClean="0"/>
          </a:p>
          <a:p>
            <a:endParaRPr lang="en-US" sz="2800" dirty="0" smtClean="0"/>
          </a:p>
          <a:p>
            <a:endParaRPr lang="en-US" sz="2800" dirty="0"/>
          </a:p>
          <a:p>
            <a:endParaRPr lang="en-US" sz="2800" dirty="0" smtClean="0"/>
          </a:p>
          <a:p>
            <a:pPr algn="ctr"/>
            <a:r>
              <a:rPr lang="en-US" sz="2800" dirty="0" smtClean="0"/>
              <a:t>Most unemployed and no vocational skills.</a:t>
            </a:r>
          </a:p>
          <a:p>
            <a:endParaRPr lang="en-US" dirty="0"/>
          </a:p>
        </p:txBody>
      </p:sp>
      <p:pic>
        <p:nvPicPr>
          <p:cNvPr id="3074" name="Picture 2" descr="C:\Users\Carol\AppData\Local\Microsoft\Windows\Temporary Internet Files\Content.IE5\V35R6GY7\no-book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797" y="2286000"/>
            <a:ext cx="16002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arol\AppData\Local\Microsoft\Windows\Temporary Internet Files\Content.IE5\V5T5946X\GLOBAL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4419600"/>
            <a:ext cx="35052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1219197" y="313819"/>
            <a:ext cx="7239002" cy="584775"/>
          </a:xfrm>
          <a:prstGeom prst="rect">
            <a:avLst/>
          </a:prstGeom>
          <a:noFill/>
        </p:spPr>
        <p:txBody>
          <a:bodyPr wrap="square" rtlCol="0">
            <a:spAutoFit/>
          </a:bodyPr>
          <a:lstStyle/>
          <a:p>
            <a:r>
              <a:rPr lang="en-US" sz="3200" b="1" dirty="0" smtClean="0"/>
              <a:t>Lots of Deaf people but very few services</a:t>
            </a:r>
            <a:endParaRPr lang="en-US" sz="3200" b="1" dirty="0"/>
          </a:p>
        </p:txBody>
      </p:sp>
    </p:spTree>
    <p:extLst>
      <p:ext uri="{BB962C8B-B14F-4D97-AF65-F5344CB8AC3E}">
        <p14:creationId xmlns:p14="http://schemas.microsoft.com/office/powerpoint/2010/main" val="3992008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1962150" cy="1962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04654" y="762000"/>
            <a:ext cx="5929745" cy="2554545"/>
          </a:xfrm>
          <a:prstGeom prst="rect">
            <a:avLst/>
          </a:prstGeom>
          <a:noFill/>
        </p:spPr>
        <p:txBody>
          <a:bodyPr wrap="square" rtlCol="0">
            <a:spAutoFit/>
          </a:bodyPr>
          <a:lstStyle/>
          <a:p>
            <a:endParaRPr lang="en-US" sz="2000" b="1" dirty="0" smtClean="0"/>
          </a:p>
          <a:p>
            <a:r>
              <a:rPr lang="en-US" sz="2000" b="1" dirty="0" smtClean="0"/>
              <a:t>Rev. Levi, first Tanzanian pastor to graduate from</a:t>
            </a:r>
            <a:r>
              <a:rPr lang="en-US" sz="2000" b="1" dirty="0"/>
              <a:t> </a:t>
            </a:r>
            <a:r>
              <a:rPr lang="en-US" sz="2000" b="1" dirty="0" smtClean="0"/>
              <a:t>Africa University in 2008.  Saw Deaf Ministry at Hilltop UMC in </a:t>
            </a:r>
            <a:r>
              <a:rPr lang="en-US" sz="2000" b="1" dirty="0" err="1" smtClean="0"/>
              <a:t>Mutare</a:t>
            </a:r>
            <a:r>
              <a:rPr lang="en-US" sz="2000" b="1" dirty="0" smtClean="0"/>
              <a:t>, Zimbabwe, and dreamed of ministry with Deaf people in Tanzania.  He returned and was made District Superintendent and General Secretary of the TAC.  He died suddenly of pneumonia in 2016 with the dream unrealized.</a:t>
            </a:r>
            <a:endParaRPr lang="en-US" sz="2000" b="1" dirty="0"/>
          </a:p>
        </p:txBody>
      </p:sp>
      <p:pic>
        <p:nvPicPr>
          <p:cNvPr id="1028" name="Picture 4" descr="No phot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915162"/>
            <a:ext cx="1962150" cy="19621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04655" y="3465076"/>
            <a:ext cx="5791199" cy="2862322"/>
          </a:xfrm>
          <a:prstGeom prst="rect">
            <a:avLst/>
          </a:prstGeom>
          <a:noFill/>
        </p:spPr>
        <p:txBody>
          <a:bodyPr wrap="square" rtlCol="0">
            <a:spAutoFit/>
          </a:bodyPr>
          <a:lstStyle/>
          <a:p>
            <a:r>
              <a:rPr lang="en-US" sz="2000" b="1" dirty="0" err="1" smtClean="0"/>
              <a:t>Nyasinde</a:t>
            </a:r>
            <a:r>
              <a:rPr lang="en-US" sz="2000" b="1" dirty="0" smtClean="0"/>
              <a:t> Pablo, son of Rev. Levi,  returned from school and using his father’s password found a folder marked “Deaf Project - Unfinished”.  He caught the vision. After finishing college he became the volunteer Youth and Young Adult Education Coordinator for the Tanzania UM conference.  With the Deaf Vision he enlisted other young volunteers to develop the </a:t>
            </a:r>
            <a:r>
              <a:rPr lang="en-US" sz="2000" b="1" dirty="0" err="1" smtClean="0"/>
              <a:t>Yatosha</a:t>
            </a:r>
            <a:r>
              <a:rPr lang="en-US" sz="2000" b="1" dirty="0" smtClean="0"/>
              <a:t> Deaf Ministries Project in 2020.  And the Dream became a growing reality</a:t>
            </a:r>
            <a:r>
              <a:rPr lang="en-US" sz="2000" dirty="0" smtClean="0"/>
              <a:t>.</a:t>
            </a:r>
            <a:endParaRPr lang="en-US" sz="2000" dirty="0"/>
          </a:p>
        </p:txBody>
      </p:sp>
      <p:sp>
        <p:nvSpPr>
          <p:cNvPr id="5" name="TextBox 4"/>
          <p:cNvSpPr txBox="1"/>
          <p:nvPr/>
        </p:nvSpPr>
        <p:spPr>
          <a:xfrm>
            <a:off x="914401" y="305693"/>
            <a:ext cx="7315199" cy="584775"/>
          </a:xfrm>
          <a:prstGeom prst="rect">
            <a:avLst/>
          </a:prstGeom>
          <a:noFill/>
        </p:spPr>
        <p:txBody>
          <a:bodyPr wrap="square" rtlCol="0">
            <a:spAutoFit/>
          </a:bodyPr>
          <a:lstStyle/>
          <a:p>
            <a:pPr algn="ctr"/>
            <a:r>
              <a:rPr lang="en-US" sz="3200" b="1" dirty="0" smtClean="0"/>
              <a:t>A Bit of </a:t>
            </a:r>
            <a:r>
              <a:rPr lang="en-US" sz="3200" b="1" dirty="0" err="1"/>
              <a:t>Y</a:t>
            </a:r>
            <a:r>
              <a:rPr lang="en-US" sz="3200" b="1" dirty="0" err="1" smtClean="0"/>
              <a:t>atosha</a:t>
            </a:r>
            <a:r>
              <a:rPr lang="en-US" sz="3200" b="1" dirty="0" smtClean="0"/>
              <a:t> History</a:t>
            </a:r>
            <a:endParaRPr lang="en-US" sz="3200" b="1" dirty="0"/>
          </a:p>
        </p:txBody>
      </p:sp>
    </p:spTree>
    <p:extLst>
      <p:ext uri="{BB962C8B-B14F-4D97-AF65-F5344CB8AC3E}">
        <p14:creationId xmlns:p14="http://schemas.microsoft.com/office/powerpoint/2010/main" val="63079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Carol\AppData\Local\Microsoft\Windows\Temporary Internet Files\Content.IE5\ZEW2N3KJ\speech-bubble-1417456857mL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9916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1676400"/>
            <a:ext cx="6264377" cy="3277820"/>
          </a:xfrm>
          <a:prstGeom prst="rect">
            <a:avLst/>
          </a:prstGeom>
          <a:noFill/>
        </p:spPr>
        <p:txBody>
          <a:bodyPr wrap="square" rtlCol="0">
            <a:spAutoFit/>
          </a:bodyPr>
          <a:lstStyle/>
          <a:p>
            <a:r>
              <a:rPr lang="en-US" sz="2800" dirty="0" smtClean="0"/>
              <a:t>   </a:t>
            </a:r>
            <a:r>
              <a:rPr lang="en-US" sz="2800" b="1" dirty="0" smtClean="0"/>
              <a:t>Equal access and empowerment of </a:t>
            </a:r>
          </a:p>
          <a:p>
            <a:pPr algn="ctr"/>
            <a:r>
              <a:rPr lang="en-US" sz="2800" b="1" dirty="0" smtClean="0"/>
              <a:t>Deaf people to have full lives –</a:t>
            </a:r>
          </a:p>
          <a:p>
            <a:pPr algn="ctr"/>
            <a:endParaRPr lang="en-US" sz="1100" b="1" dirty="0" smtClean="0"/>
          </a:p>
          <a:p>
            <a:pPr algn="ctr"/>
            <a:r>
              <a:rPr lang="en-US" sz="2800" dirty="0" smtClean="0"/>
              <a:t>  education,  health care, vocational skills,            spiritual care and worship,</a:t>
            </a:r>
          </a:p>
          <a:p>
            <a:pPr algn="ctr"/>
            <a:r>
              <a:rPr lang="en-US" sz="2800" dirty="0" smtClean="0"/>
              <a:t>self-determination, empowerment</a:t>
            </a:r>
          </a:p>
          <a:p>
            <a:pPr algn="ctr"/>
            <a:r>
              <a:rPr lang="en-US" sz="2800" b="1" dirty="0" smtClean="0"/>
              <a:t>A FULL LIFE IN THE COMMUNITY.</a:t>
            </a:r>
          </a:p>
          <a:p>
            <a:pPr algn="ctr"/>
            <a:endParaRPr lang="en-US" sz="2800" dirty="0"/>
          </a:p>
        </p:txBody>
      </p:sp>
      <p:sp>
        <p:nvSpPr>
          <p:cNvPr id="3" name="TextBox 2"/>
          <p:cNvSpPr txBox="1"/>
          <p:nvPr/>
        </p:nvSpPr>
        <p:spPr>
          <a:xfrm>
            <a:off x="1676400" y="228600"/>
            <a:ext cx="3886200" cy="646331"/>
          </a:xfrm>
          <a:prstGeom prst="rect">
            <a:avLst/>
          </a:prstGeom>
          <a:noFill/>
        </p:spPr>
        <p:txBody>
          <a:bodyPr wrap="square" rtlCol="0">
            <a:spAutoFit/>
          </a:bodyPr>
          <a:lstStyle/>
          <a:p>
            <a:r>
              <a:rPr lang="en-US" sz="3200" b="1" dirty="0" smtClean="0">
                <a:solidFill>
                  <a:schemeClr val="accent6">
                    <a:lumMod val="50000"/>
                  </a:schemeClr>
                </a:solidFill>
              </a:rPr>
              <a:t>     </a:t>
            </a:r>
            <a:r>
              <a:rPr lang="en-US" sz="3600" b="1" dirty="0" smtClean="0">
                <a:solidFill>
                  <a:srgbClr val="E307B9"/>
                </a:solidFill>
              </a:rPr>
              <a:t>THE VISION </a:t>
            </a:r>
            <a:endParaRPr lang="en-US" sz="3200" b="1" dirty="0">
              <a:solidFill>
                <a:srgbClr val="E307B9"/>
              </a:solidFill>
            </a:endParaRPr>
          </a:p>
        </p:txBody>
      </p:sp>
    </p:spTree>
    <p:extLst>
      <p:ext uri="{BB962C8B-B14F-4D97-AF65-F5344CB8AC3E}">
        <p14:creationId xmlns:p14="http://schemas.microsoft.com/office/powerpoint/2010/main" val="3553699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arol\AppData\Local\Microsoft\Windows\Temporary Internet Files\Content.IE5\V35R6GY7\pentecostcrossandflame[1].gif"/>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
            <a:ext cx="2700337" cy="2895599"/>
          </a:xfrm>
          <a:prstGeom prst="rect">
            <a:avLst/>
          </a:prstGeom>
          <a:noFill/>
          <a:ln>
            <a:noFill/>
          </a:ln>
        </p:spPr>
      </p:pic>
      <p:pic>
        <p:nvPicPr>
          <p:cNvPr id="1026" name="Picture 2" descr="Deaf and Hard of Hearing – Disability Ministries of th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05200"/>
            <a:ext cx="2724150" cy="27241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flipH="1">
            <a:off x="4648200" y="1106268"/>
            <a:ext cx="3733800" cy="1569660"/>
          </a:xfrm>
          <a:prstGeom prst="rect">
            <a:avLst/>
          </a:prstGeom>
          <a:noFill/>
        </p:spPr>
        <p:txBody>
          <a:bodyPr wrap="square" rtlCol="0">
            <a:spAutoFit/>
          </a:bodyPr>
          <a:lstStyle/>
          <a:p>
            <a:pPr algn="ctr"/>
            <a:r>
              <a:rPr lang="en-US" sz="2400" dirty="0" err="1" smtClean="0"/>
              <a:t>Yatosha</a:t>
            </a:r>
            <a:endParaRPr lang="en-US" sz="2400" dirty="0" smtClean="0"/>
          </a:p>
          <a:p>
            <a:pPr algn="ctr"/>
            <a:r>
              <a:rPr lang="en-US" sz="2400" dirty="0" smtClean="0"/>
              <a:t>The United Methodist Church </a:t>
            </a:r>
          </a:p>
          <a:p>
            <a:pPr algn="ctr"/>
            <a:r>
              <a:rPr lang="en-US" sz="2400" dirty="0" smtClean="0"/>
              <a:t>Tanzania Annual Conference</a:t>
            </a:r>
            <a:endParaRPr lang="en-US" sz="2400" dirty="0"/>
          </a:p>
        </p:txBody>
      </p:sp>
      <p:sp>
        <p:nvSpPr>
          <p:cNvPr id="4" name="TextBox 3"/>
          <p:cNvSpPr txBox="1"/>
          <p:nvPr/>
        </p:nvSpPr>
        <p:spPr>
          <a:xfrm>
            <a:off x="838200" y="4128611"/>
            <a:ext cx="4343400" cy="1938992"/>
          </a:xfrm>
          <a:prstGeom prst="rect">
            <a:avLst/>
          </a:prstGeom>
          <a:noFill/>
        </p:spPr>
        <p:txBody>
          <a:bodyPr wrap="square" rtlCol="0">
            <a:spAutoFit/>
          </a:bodyPr>
          <a:lstStyle/>
          <a:p>
            <a:pPr algn="ctr"/>
            <a:r>
              <a:rPr lang="en-US" sz="2400" dirty="0" smtClean="0"/>
              <a:t>UM Deaf and Hard of Hearing Committee </a:t>
            </a:r>
          </a:p>
          <a:p>
            <a:pPr algn="ctr"/>
            <a:r>
              <a:rPr lang="en-US" sz="2400" dirty="0"/>
              <a:t>o</a:t>
            </a:r>
            <a:r>
              <a:rPr lang="en-US" sz="2400" dirty="0" smtClean="0"/>
              <a:t>f the</a:t>
            </a:r>
          </a:p>
          <a:p>
            <a:pPr algn="ctr"/>
            <a:r>
              <a:rPr lang="en-US" sz="2400" dirty="0" smtClean="0"/>
              <a:t>General </a:t>
            </a:r>
            <a:r>
              <a:rPr lang="en-US" sz="2400" dirty="0"/>
              <a:t>B</a:t>
            </a:r>
            <a:r>
              <a:rPr lang="en-US" sz="2400" dirty="0" smtClean="0"/>
              <a:t>oard of Global Ministries</a:t>
            </a:r>
            <a:endParaRPr lang="en-US" sz="2400" dirty="0"/>
          </a:p>
        </p:txBody>
      </p:sp>
      <p:sp>
        <p:nvSpPr>
          <p:cNvPr id="6" name="Oval 5"/>
          <p:cNvSpPr/>
          <p:nvPr/>
        </p:nvSpPr>
        <p:spPr>
          <a:xfrm rot="2071713" flipH="1">
            <a:off x="3263846" y="3186199"/>
            <a:ext cx="2451100" cy="6667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2840775" flipV="1">
            <a:off x="3582958" y="3620800"/>
            <a:ext cx="3101491" cy="584775"/>
          </a:xfrm>
          <a:prstGeom prst="rect">
            <a:avLst/>
          </a:prstGeom>
          <a:noFill/>
        </p:spPr>
        <p:txBody>
          <a:bodyPr wrap="square" rtlCol="0">
            <a:spAutoFit/>
          </a:bodyPr>
          <a:lstStyle/>
          <a:p>
            <a:r>
              <a:rPr lang="en-US" sz="3200" b="1" dirty="0" smtClean="0">
                <a:solidFill>
                  <a:schemeClr val="bg1"/>
                </a:solidFill>
              </a:rPr>
              <a:t>partners</a:t>
            </a:r>
            <a:endParaRPr lang="en-US" sz="3200" b="1" dirty="0">
              <a:solidFill>
                <a:schemeClr val="bg1"/>
              </a:solidFill>
            </a:endParaRPr>
          </a:p>
        </p:txBody>
      </p:sp>
    </p:spTree>
    <p:extLst>
      <p:ext uri="{BB962C8B-B14F-4D97-AF65-F5344CB8AC3E}">
        <p14:creationId xmlns:p14="http://schemas.microsoft.com/office/powerpoint/2010/main" val="1433106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001000" cy="1569660"/>
          </a:xfrm>
          <a:prstGeom prst="rect">
            <a:avLst/>
          </a:prstGeom>
          <a:noFill/>
        </p:spPr>
        <p:txBody>
          <a:bodyPr wrap="square" rtlCol="0">
            <a:spAutoFit/>
          </a:bodyPr>
          <a:lstStyle/>
          <a:p>
            <a:pPr algn="ctr"/>
            <a:r>
              <a:rPr lang="en-US" sz="3200" b="1" dirty="0" smtClean="0"/>
              <a:t>Some of the young adults United Methodist</a:t>
            </a:r>
          </a:p>
          <a:p>
            <a:pPr algn="ctr"/>
            <a:r>
              <a:rPr lang="en-US" sz="3200" b="1" dirty="0" err="1" smtClean="0"/>
              <a:t>Yatosha</a:t>
            </a:r>
            <a:r>
              <a:rPr lang="en-US" sz="3200" b="1" dirty="0" smtClean="0"/>
              <a:t> Team members</a:t>
            </a:r>
          </a:p>
          <a:p>
            <a:pPr algn="ctr"/>
            <a:r>
              <a:rPr lang="en-US" sz="3200" b="1" dirty="0" smtClean="0"/>
              <a:t>ALL volunteers</a:t>
            </a:r>
          </a:p>
        </p:txBody>
      </p:sp>
      <p:pic>
        <p:nvPicPr>
          <p:cNvPr id="5126" name="Picture 6"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00" y="1950660"/>
            <a:ext cx="4114800" cy="3124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3232" y="5257800"/>
            <a:ext cx="3038168" cy="830997"/>
          </a:xfrm>
          <a:prstGeom prst="rect">
            <a:avLst/>
          </a:prstGeom>
          <a:noFill/>
        </p:spPr>
        <p:txBody>
          <a:bodyPr wrap="square" rtlCol="0">
            <a:spAutoFit/>
          </a:bodyPr>
          <a:lstStyle/>
          <a:p>
            <a:pPr algn="ctr"/>
            <a:r>
              <a:rPr lang="en-US" sz="2400" b="1" dirty="0" err="1" smtClean="0"/>
              <a:t>Nyasinde</a:t>
            </a:r>
            <a:r>
              <a:rPr lang="en-US" sz="2400" b="1" dirty="0" smtClean="0"/>
              <a:t> Pablo</a:t>
            </a:r>
          </a:p>
          <a:p>
            <a:pPr algn="ctr"/>
            <a:r>
              <a:rPr lang="en-US" sz="2400" b="1" dirty="0"/>
              <a:t>D</a:t>
            </a:r>
            <a:r>
              <a:rPr lang="en-US" sz="2400" b="1" dirty="0" smtClean="0"/>
              <a:t>irector</a:t>
            </a:r>
            <a:endParaRPr lang="en-US" sz="2400" b="1" dirty="0"/>
          </a:p>
        </p:txBody>
      </p:sp>
      <p:pic>
        <p:nvPicPr>
          <p:cNvPr id="5129" name="Picture 9" descr="No phot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66552"/>
            <a:ext cx="2514600" cy="3092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194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arol\AppData\Local\Microsoft\Windows\Temporary Internet Files\Content.IE5\ZEW2N3KJ\486090773_72b67a0cd9_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2043193"/>
            <a:ext cx="4762500" cy="3629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533400"/>
            <a:ext cx="6934200" cy="1200329"/>
          </a:xfrm>
          <a:prstGeom prst="rect">
            <a:avLst/>
          </a:prstGeom>
          <a:noFill/>
        </p:spPr>
        <p:txBody>
          <a:bodyPr wrap="square" rtlCol="0">
            <a:spAutoFit/>
          </a:bodyPr>
          <a:lstStyle/>
          <a:p>
            <a:pPr algn="ctr"/>
            <a:r>
              <a:rPr lang="en-US" sz="3600" b="1" dirty="0" err="1" smtClean="0"/>
              <a:t>Yatosha</a:t>
            </a:r>
            <a:endParaRPr lang="en-US" sz="3600" b="1" dirty="0" smtClean="0"/>
          </a:p>
          <a:p>
            <a:pPr algn="ctr"/>
            <a:r>
              <a:rPr lang="en-US" sz="3600" b="1" dirty="0" smtClean="0"/>
              <a:t>2 locations -16 hours apart by bus.</a:t>
            </a:r>
            <a:endParaRPr lang="en-US" sz="3600" b="1" dirty="0"/>
          </a:p>
        </p:txBody>
      </p:sp>
    </p:spTree>
    <p:extLst>
      <p:ext uri="{BB962C8B-B14F-4D97-AF65-F5344CB8AC3E}">
        <p14:creationId xmlns:p14="http://schemas.microsoft.com/office/powerpoint/2010/main" val="260801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TotalTime>
  <Words>686</Words>
  <Application>Microsoft Office PowerPoint</Application>
  <PresentationFormat>On-screen Show (4:3)</PresentationFormat>
  <Paragraphs>161</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Google Sans</vt:lpstr>
      <vt:lpstr>Office Theme</vt:lpstr>
      <vt:lpstr>YYatosha Deaf Ministries </vt:lpstr>
      <vt:lpstr>YATOSHA</vt:lpstr>
      <vt:lpstr>Tanzania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Yatosha Deaf Project</dc:title>
  <dc:creator>Carol</dc:creator>
  <cp:lastModifiedBy>Tim Vermande</cp:lastModifiedBy>
  <cp:revision>59</cp:revision>
  <dcterms:created xsi:type="dcterms:W3CDTF">2023-11-10T19:51:57Z</dcterms:created>
  <dcterms:modified xsi:type="dcterms:W3CDTF">2023-12-13T14:01:21Z</dcterms:modified>
</cp:coreProperties>
</file>